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</p:sldIdLst>
  <p:sldSz cy="10692000" cx="7560000"/>
  <p:notesSz cx="6858000" cy="9144000"/>
  <p:embeddedFontLst>
    <p:embeddedFont>
      <p:font typeface="Zen Maru Gothic"/>
      <p:regular r:id="rId9"/>
      <p:bold r:id="rId10"/>
    </p:embeddedFont>
    <p:embeddedFont>
      <p:font typeface="Zen Maru Gothic Medium"/>
      <p:regular r:id="rId11"/>
      <p:bold r:id="rId12"/>
    </p:embeddedFont>
    <p:embeddedFont>
      <p:font typeface="M PLUS Rounded 1c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F404E37-F197-42DC-8C00-B357A8CEC585}">
  <a:tblStyle styleId="{DF404E37-F197-42DC-8C00-B357A8CEC58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ZenMaruGothicMedium-regular.fntdata"/><Relationship Id="rId10" Type="http://schemas.openxmlformats.org/officeDocument/2006/relationships/font" Target="fonts/ZenMaruGothic-bold.fntdata"/><Relationship Id="rId13" Type="http://schemas.openxmlformats.org/officeDocument/2006/relationships/font" Target="fonts/MPLUSRounded1c-regular.fntdata"/><Relationship Id="rId12" Type="http://schemas.openxmlformats.org/officeDocument/2006/relationships/font" Target="fonts/ZenMaruGothic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ZenMaruGothic-regular.fntdata"/><Relationship Id="rId14" Type="http://schemas.openxmlformats.org/officeDocument/2006/relationships/font" Target="fonts/MPLUSRounded1c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a5b801210e_0_39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a5b801210e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mailto:inuneko@city.sapporo.jp" TargetMode="External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 txBox="1"/>
          <p:nvPr/>
        </p:nvSpPr>
        <p:spPr>
          <a:xfrm>
            <a:off x="1319563" y="1703500"/>
            <a:ext cx="16860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家族になった日</a:t>
            </a:r>
            <a:endParaRPr sz="1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8" name="Google Shape;8;p2"/>
          <p:cNvSpPr txBox="1"/>
          <p:nvPr/>
        </p:nvSpPr>
        <p:spPr>
          <a:xfrm>
            <a:off x="3634029" y="1703500"/>
            <a:ext cx="4872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年</a:t>
            </a:r>
            <a:endParaRPr sz="1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9" name="Google Shape;9;p2"/>
          <p:cNvSpPr txBox="1"/>
          <p:nvPr/>
        </p:nvSpPr>
        <p:spPr>
          <a:xfrm>
            <a:off x="4586521" y="1703500"/>
            <a:ext cx="4872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月</a:t>
            </a:r>
            <a:endParaRPr sz="1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10" name="Google Shape;10;p2"/>
          <p:cNvSpPr txBox="1"/>
          <p:nvPr/>
        </p:nvSpPr>
        <p:spPr>
          <a:xfrm>
            <a:off x="5539013" y="1703500"/>
            <a:ext cx="4872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日</a:t>
            </a:r>
            <a:endParaRPr sz="1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11" name="Google Shape;11;p2"/>
          <p:cNvSpPr txBox="1"/>
          <p:nvPr/>
        </p:nvSpPr>
        <p:spPr>
          <a:xfrm>
            <a:off x="1319563" y="2259850"/>
            <a:ext cx="32454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わんちゃん、ねこちゃんの名前</a:t>
            </a:r>
            <a:endParaRPr sz="1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cxnSp>
        <p:nvCxnSpPr>
          <p:cNvPr id="12" name="Google Shape;12;p2"/>
          <p:cNvCxnSpPr/>
          <p:nvPr/>
        </p:nvCxnSpPr>
        <p:spPr>
          <a:xfrm>
            <a:off x="4354088" y="2568575"/>
            <a:ext cx="1677300" cy="0"/>
          </a:xfrm>
          <a:prstGeom prst="straightConnector1">
            <a:avLst/>
          </a:prstGeom>
          <a:noFill/>
          <a:ln cap="flat" cmpd="sng" w="9525">
            <a:solidFill>
              <a:srgbClr val="4F3E3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" name="Google Shape;13;p2"/>
          <p:cNvCxnSpPr/>
          <p:nvPr/>
        </p:nvCxnSpPr>
        <p:spPr>
          <a:xfrm>
            <a:off x="2826450" y="2022175"/>
            <a:ext cx="884100" cy="0"/>
          </a:xfrm>
          <a:prstGeom prst="straightConnector1">
            <a:avLst/>
          </a:prstGeom>
          <a:noFill/>
          <a:ln cap="flat" cmpd="sng" w="9525">
            <a:solidFill>
              <a:srgbClr val="4F3E3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" name="Google Shape;14;p2"/>
          <p:cNvCxnSpPr/>
          <p:nvPr/>
        </p:nvCxnSpPr>
        <p:spPr>
          <a:xfrm>
            <a:off x="4044575" y="2022175"/>
            <a:ext cx="618600" cy="0"/>
          </a:xfrm>
          <a:prstGeom prst="straightConnector1">
            <a:avLst/>
          </a:prstGeom>
          <a:noFill/>
          <a:ln cap="flat" cmpd="sng" w="9525">
            <a:solidFill>
              <a:srgbClr val="4F3E3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" name="Google Shape;15;p2"/>
          <p:cNvCxnSpPr/>
          <p:nvPr/>
        </p:nvCxnSpPr>
        <p:spPr>
          <a:xfrm>
            <a:off x="4997067" y="2022175"/>
            <a:ext cx="618600" cy="0"/>
          </a:xfrm>
          <a:prstGeom prst="straightConnector1">
            <a:avLst/>
          </a:prstGeom>
          <a:noFill/>
          <a:ln cap="flat" cmpd="sng" w="9525">
            <a:solidFill>
              <a:srgbClr val="4F3E3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" name="Google Shape;16;p2"/>
          <p:cNvSpPr txBox="1"/>
          <p:nvPr/>
        </p:nvSpPr>
        <p:spPr>
          <a:xfrm>
            <a:off x="0" y="753088"/>
            <a:ext cx="756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3200">
                <a:solidFill>
                  <a:srgbClr val="4F3E39"/>
                </a:solidFill>
                <a:latin typeface="Zen Maru Gothic"/>
                <a:ea typeface="Zen Maru Gothic"/>
                <a:cs typeface="Zen Maru Gothic"/>
                <a:sym typeface="Zen Maru Gothic"/>
              </a:rPr>
              <a:t>あれからずっと家族です！！</a:t>
            </a:r>
            <a:endParaRPr b="1" sz="3200">
              <a:solidFill>
                <a:srgbClr val="4F3E39"/>
              </a:solidFill>
              <a:latin typeface="Zen Maru Gothic"/>
              <a:ea typeface="Zen Maru Gothic"/>
              <a:cs typeface="Zen Maru Gothic"/>
              <a:sym typeface="Zen Maru Gothic"/>
            </a:endParaRPr>
          </a:p>
        </p:txBody>
      </p:sp>
      <p:pic>
        <p:nvPicPr>
          <p:cNvPr id="17" name="Google Shape;17;p2" title="c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78315">
            <a:off x="6139525" y="1651512"/>
            <a:ext cx="1108015" cy="965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 title="do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35480">
            <a:off x="176652" y="1654520"/>
            <a:ext cx="1108016" cy="95991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555681" y="7207688"/>
            <a:ext cx="16860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コメント</a:t>
            </a:r>
            <a:endParaRPr sz="20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grpSp>
        <p:nvGrpSpPr>
          <p:cNvPr id="20" name="Google Shape;20;p2"/>
          <p:cNvGrpSpPr/>
          <p:nvPr/>
        </p:nvGrpSpPr>
        <p:grpSpPr>
          <a:xfrm>
            <a:off x="567419" y="7288662"/>
            <a:ext cx="1662525" cy="225088"/>
            <a:chOff x="877000" y="7030187"/>
            <a:chExt cx="1662525" cy="225088"/>
          </a:xfrm>
        </p:grpSpPr>
        <p:pic>
          <p:nvPicPr>
            <p:cNvPr id="21" name="Google Shape;21;p2" title="nikukyuu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77000" y="7030200"/>
              <a:ext cx="225075" cy="225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22;p2" title="nikukyuu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314450" y="7030187"/>
              <a:ext cx="225075" cy="225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" name="Google Shape;23;p2"/>
          <p:cNvSpPr txBox="1"/>
          <p:nvPr/>
        </p:nvSpPr>
        <p:spPr>
          <a:xfrm>
            <a:off x="1438650" y="3320337"/>
            <a:ext cx="4551600" cy="3213900"/>
          </a:xfrm>
          <a:prstGeom prst="rect">
            <a:avLst/>
          </a:prstGeom>
          <a:noFill/>
          <a:ln cap="flat" cmpd="sng" w="9525">
            <a:solidFill>
              <a:srgbClr val="4F3E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写真を貼ってね</a:t>
            </a:r>
            <a:endParaRPr sz="1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24" name="Google Shape;24;p2"/>
          <p:cNvSpPr txBox="1"/>
          <p:nvPr/>
        </p:nvSpPr>
        <p:spPr>
          <a:xfrm>
            <a:off x="5753229" y="199038"/>
            <a:ext cx="4872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年</a:t>
            </a:r>
            <a:endParaRPr sz="12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25" name="Google Shape;25;p2"/>
          <p:cNvSpPr txBox="1"/>
          <p:nvPr/>
        </p:nvSpPr>
        <p:spPr>
          <a:xfrm>
            <a:off x="6408913" y="199038"/>
            <a:ext cx="4872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月</a:t>
            </a:r>
            <a:endParaRPr sz="12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26" name="Google Shape;26;p2"/>
          <p:cNvSpPr txBox="1"/>
          <p:nvPr/>
        </p:nvSpPr>
        <p:spPr>
          <a:xfrm>
            <a:off x="7064599" y="199050"/>
            <a:ext cx="3354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日</a:t>
            </a:r>
            <a:endParaRPr sz="12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cxnSp>
        <p:nvCxnSpPr>
          <p:cNvPr id="27" name="Google Shape;27;p2"/>
          <p:cNvCxnSpPr/>
          <p:nvPr/>
        </p:nvCxnSpPr>
        <p:spPr>
          <a:xfrm>
            <a:off x="5055025" y="501875"/>
            <a:ext cx="766800" cy="0"/>
          </a:xfrm>
          <a:prstGeom prst="straightConnector1">
            <a:avLst/>
          </a:prstGeom>
          <a:noFill/>
          <a:ln cap="flat" cmpd="sng" w="9525">
            <a:solidFill>
              <a:srgbClr val="4F3E3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" name="Google Shape;28;p2"/>
          <p:cNvCxnSpPr/>
          <p:nvPr/>
        </p:nvCxnSpPr>
        <p:spPr>
          <a:xfrm>
            <a:off x="6031700" y="501875"/>
            <a:ext cx="444300" cy="0"/>
          </a:xfrm>
          <a:prstGeom prst="straightConnector1">
            <a:avLst/>
          </a:prstGeom>
          <a:noFill/>
          <a:ln cap="flat" cmpd="sng" w="9525">
            <a:solidFill>
              <a:srgbClr val="4F3E3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" name="Google Shape;29;p2"/>
          <p:cNvCxnSpPr/>
          <p:nvPr/>
        </p:nvCxnSpPr>
        <p:spPr>
          <a:xfrm>
            <a:off x="6677050" y="501875"/>
            <a:ext cx="468600" cy="0"/>
          </a:xfrm>
          <a:prstGeom prst="straightConnector1">
            <a:avLst/>
          </a:prstGeom>
          <a:noFill/>
          <a:ln cap="flat" cmpd="sng" w="9525">
            <a:solidFill>
              <a:srgbClr val="4F3E3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" name="Google Shape;30;p2"/>
          <p:cNvSpPr txBox="1"/>
          <p:nvPr/>
        </p:nvSpPr>
        <p:spPr>
          <a:xfrm>
            <a:off x="4333350" y="199050"/>
            <a:ext cx="814200" cy="3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書いた日</a:t>
            </a:r>
            <a:endParaRPr sz="12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31" name="Google Shape;31;p2"/>
          <p:cNvSpPr txBox="1"/>
          <p:nvPr/>
        </p:nvSpPr>
        <p:spPr>
          <a:xfrm>
            <a:off x="3881392" y="701113"/>
            <a:ext cx="10266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か  ぞ  く</a:t>
            </a:r>
            <a:endParaRPr sz="10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1319580" y="1619913"/>
            <a:ext cx="6027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か  ぞ  く</a:t>
            </a:r>
            <a:endParaRPr sz="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33" name="Google Shape;33;p2"/>
          <p:cNvSpPr txBox="1"/>
          <p:nvPr/>
        </p:nvSpPr>
        <p:spPr>
          <a:xfrm>
            <a:off x="2525713" y="1619913"/>
            <a:ext cx="4170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ひ</a:t>
            </a:r>
            <a:endParaRPr sz="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34" name="Google Shape;34;p2"/>
          <p:cNvSpPr txBox="1"/>
          <p:nvPr/>
        </p:nvSpPr>
        <p:spPr>
          <a:xfrm>
            <a:off x="3627576" y="1619913"/>
            <a:ext cx="4170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ねん</a:t>
            </a:r>
            <a:endParaRPr sz="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35" name="Google Shape;35;p2"/>
          <p:cNvSpPr txBox="1"/>
          <p:nvPr/>
        </p:nvSpPr>
        <p:spPr>
          <a:xfrm>
            <a:off x="4573163" y="1619913"/>
            <a:ext cx="4170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がつ</a:t>
            </a:r>
            <a:endParaRPr sz="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36" name="Google Shape;36;p2"/>
          <p:cNvSpPr txBox="1"/>
          <p:nvPr/>
        </p:nvSpPr>
        <p:spPr>
          <a:xfrm>
            <a:off x="5528726" y="1619913"/>
            <a:ext cx="4170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にち</a:t>
            </a:r>
            <a:endParaRPr sz="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37" name="Google Shape;37;p2"/>
          <p:cNvSpPr txBox="1"/>
          <p:nvPr/>
        </p:nvSpPr>
        <p:spPr>
          <a:xfrm>
            <a:off x="3751405" y="2171613"/>
            <a:ext cx="6027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な  ま  え</a:t>
            </a:r>
            <a:endParaRPr sz="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38" name="Google Shape;38;p2"/>
          <p:cNvSpPr txBox="1"/>
          <p:nvPr/>
        </p:nvSpPr>
        <p:spPr>
          <a:xfrm>
            <a:off x="2909155" y="4652750"/>
            <a:ext cx="6027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しゃしん</a:t>
            </a:r>
            <a:endParaRPr sz="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39" name="Google Shape;39;p2"/>
          <p:cNvSpPr txBox="1"/>
          <p:nvPr/>
        </p:nvSpPr>
        <p:spPr>
          <a:xfrm>
            <a:off x="3400055" y="4652750"/>
            <a:ext cx="6027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は</a:t>
            </a:r>
            <a:endParaRPr sz="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40" name="Google Shape;40;p2"/>
          <p:cNvSpPr txBox="1"/>
          <p:nvPr/>
        </p:nvSpPr>
        <p:spPr>
          <a:xfrm>
            <a:off x="4308002" y="154850"/>
            <a:ext cx="3915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か</a:t>
            </a:r>
            <a:endParaRPr sz="4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41" name="Google Shape;41;p2"/>
          <p:cNvSpPr txBox="1"/>
          <p:nvPr/>
        </p:nvSpPr>
        <p:spPr>
          <a:xfrm>
            <a:off x="4765852" y="154850"/>
            <a:ext cx="3915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ひ</a:t>
            </a:r>
            <a:endParaRPr sz="4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42" name="Google Shape;42;p2"/>
          <p:cNvSpPr txBox="1"/>
          <p:nvPr/>
        </p:nvSpPr>
        <p:spPr>
          <a:xfrm>
            <a:off x="5729827" y="154850"/>
            <a:ext cx="3915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ねん</a:t>
            </a:r>
            <a:endParaRPr sz="4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43" name="Google Shape;43;p2"/>
          <p:cNvSpPr txBox="1"/>
          <p:nvPr/>
        </p:nvSpPr>
        <p:spPr>
          <a:xfrm>
            <a:off x="6380114" y="154850"/>
            <a:ext cx="3915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がつ</a:t>
            </a:r>
            <a:endParaRPr sz="4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44" name="Google Shape;44;p2"/>
          <p:cNvSpPr txBox="1"/>
          <p:nvPr/>
        </p:nvSpPr>
        <p:spPr>
          <a:xfrm>
            <a:off x="7036539" y="154850"/>
            <a:ext cx="3915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">
                <a:solidFill>
                  <a:srgbClr val="4F3E3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にち</a:t>
            </a:r>
            <a:endParaRPr sz="4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45" name="Google Shape;45;p2"/>
          <p:cNvSpPr txBox="1"/>
          <p:nvPr/>
        </p:nvSpPr>
        <p:spPr>
          <a:xfrm>
            <a:off x="5383550" y="9953100"/>
            <a:ext cx="1977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rgbClr val="4F3E39"/>
                </a:solidFill>
                <a:latin typeface="Zen Maru Gothic"/>
                <a:ea typeface="Zen Maru Gothic"/>
                <a:cs typeface="Zen Maru Gothic"/>
                <a:sym typeface="Zen Maru Gothic"/>
              </a:rPr>
              <a:t>札幌市動物愛護管理センター</a:t>
            </a:r>
            <a:endParaRPr sz="1000">
              <a:solidFill>
                <a:srgbClr val="4F3E39"/>
              </a:solidFill>
              <a:latin typeface="Zen Maru Gothic"/>
              <a:ea typeface="Zen Maru Gothic"/>
              <a:cs typeface="Zen Maru Gothic"/>
              <a:sym typeface="Zen Maru Gothic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4F3E39"/>
                </a:solidFill>
                <a:latin typeface="Zen Maru Gothic"/>
                <a:ea typeface="Zen Maru Gothic"/>
                <a:cs typeface="Zen Maru Gothic"/>
                <a:sym typeface="Zen Maru Gothic"/>
              </a:rPr>
              <a:t>あいまる さっぽろ</a:t>
            </a:r>
            <a:endParaRPr sz="1600">
              <a:solidFill>
                <a:srgbClr val="4F3E39"/>
              </a:solidFill>
              <a:latin typeface="Zen Maru Gothic"/>
              <a:ea typeface="Zen Maru Gothic"/>
              <a:cs typeface="Zen Maru Gothic"/>
              <a:sym typeface="Zen Maru Gothic"/>
            </a:endParaRPr>
          </a:p>
        </p:txBody>
      </p:sp>
      <p:sp>
        <p:nvSpPr>
          <p:cNvPr id="46" name="Google Shape;46;p2"/>
          <p:cNvSpPr txBox="1"/>
          <p:nvPr/>
        </p:nvSpPr>
        <p:spPr>
          <a:xfrm>
            <a:off x="525300" y="7594700"/>
            <a:ext cx="6509400" cy="2252400"/>
          </a:xfrm>
          <a:prstGeom prst="rect">
            <a:avLst/>
          </a:prstGeom>
          <a:noFill/>
          <a:ln cap="flat" cmpd="sng" w="9525">
            <a:solidFill>
              <a:srgbClr val="4F3E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F3E3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459300" y="1282025"/>
            <a:ext cx="6209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以下の質問について、当てはまる□にチェックを入れてください。</a:t>
            </a:r>
            <a:endParaRPr sz="1200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459300" y="1654425"/>
            <a:ext cx="6209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200" u="sng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１　ご提出いただいた「あれからずっと家族です」をセンターの事業の中で公開しても</a:t>
            </a:r>
            <a:endParaRPr b="1" sz="1200" u="sng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200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　　</a:t>
            </a:r>
            <a:r>
              <a:rPr b="1" lang="ja" sz="1200" u="sng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よろしいでしょうか？公開しても良い媒体にチェックを入れてください。</a:t>
            </a:r>
            <a:endParaRPr b="1" sz="1200" u="sng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 u="sng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　□　市公式ホームページ　　□　X(旧Twitter)　　□　センター建物内の掲示</a:t>
            </a:r>
            <a:endParaRPr sz="1200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　□　普及啓発イベントなどセンター外での掲示</a:t>
            </a:r>
            <a:endParaRPr sz="1200" u="sng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459300" y="6018388"/>
            <a:ext cx="6209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200" u="sng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３　「あいまる さっぽろ」から犬猫をもらい受けての感想、要望などございましたら</a:t>
            </a:r>
            <a:endParaRPr b="1" sz="1200" u="sng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200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　　</a:t>
            </a:r>
            <a:r>
              <a:rPr b="1" lang="ja" sz="1200" u="sng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記入してください</a:t>
            </a:r>
            <a:endParaRPr b="1" sz="1200" u="sng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459300" y="7993325"/>
            <a:ext cx="6209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latin typeface="M PLUS Rounded 1c"/>
                <a:ea typeface="M PLUS Rounded 1c"/>
                <a:cs typeface="M PLUS Rounded 1c"/>
                <a:sym typeface="M PLUS Rounded 1c"/>
              </a:rPr>
              <a:t>下記のいずれかにご送付ください</a:t>
            </a:r>
            <a:r>
              <a:rPr lang="ja" sz="1200">
                <a:latin typeface="M PLUS Rounded 1c"/>
                <a:ea typeface="M PLUS Rounded 1c"/>
                <a:cs typeface="M PLUS Rounded 1c"/>
                <a:sym typeface="M PLUS Rounded 1c"/>
              </a:rPr>
              <a:t>。</a:t>
            </a:r>
            <a:endParaRPr sz="1200">
              <a:latin typeface="M PLUS Rounded 1c"/>
              <a:ea typeface="M PLUS Rounded 1c"/>
              <a:cs typeface="M PLUS Rounded 1c"/>
              <a:sym typeface="M PLUS Rounded 1c"/>
            </a:endParaRPr>
          </a:p>
        </p:txBody>
      </p:sp>
      <p:graphicFrame>
        <p:nvGraphicFramePr>
          <p:cNvPr id="52" name="Google Shape;52;p3"/>
          <p:cNvGraphicFramePr/>
          <p:nvPr/>
        </p:nvGraphicFramePr>
        <p:xfrm>
          <a:off x="630450" y="8362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{DF404E37-F197-42DC-8C00-B357A8CEC585}</a:tableStyleId>
              </a:tblPr>
              <a:tblGrid>
                <a:gridCol w="3149550"/>
                <a:gridCol w="3149550"/>
              </a:tblGrid>
              <a:tr h="332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4F3E39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メール</a:t>
                      </a:r>
                      <a:endParaRPr sz="1200">
                        <a:solidFill>
                          <a:srgbClr val="4F3E39"/>
                        </a:solidFill>
                        <a:latin typeface="M PLUS Rounded 1c"/>
                        <a:ea typeface="M PLUS Rounded 1c"/>
                        <a:cs typeface="M PLUS Rounded 1c"/>
                        <a:sym typeface="M PLUS Rounded 1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4F3E39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郵送</a:t>
                      </a:r>
                      <a:endParaRPr sz="1200">
                        <a:solidFill>
                          <a:srgbClr val="4F3E39"/>
                        </a:solidFill>
                        <a:latin typeface="M PLUS Rounded 1c"/>
                        <a:ea typeface="M PLUS Rounded 1c"/>
                        <a:cs typeface="M PLUS Rounded 1c"/>
                        <a:sym typeface="M PLUS Rounded 1c"/>
                      </a:endParaRPr>
                    </a:p>
                  </a:txBody>
                  <a:tcPr marT="91425" marB="91425" marR="91425" marL="91425"/>
                </a:tc>
              </a:tr>
              <a:tr h="5677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 u="sng">
                          <a:solidFill>
                            <a:srgbClr val="4F3E39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  <a:hlinkClick r:id="rId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inuneko@city.sapporo.jp</a:t>
                      </a:r>
                      <a:endParaRPr sz="1200">
                        <a:solidFill>
                          <a:srgbClr val="4F3E39"/>
                        </a:solidFill>
                        <a:latin typeface="M PLUS Rounded 1c"/>
                        <a:ea typeface="M PLUS Rounded 1c"/>
                        <a:cs typeface="M PLUS Rounded 1c"/>
                        <a:sym typeface="M PLUS Rounded 1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4F3E39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※添付ファイル含めて</a:t>
                      </a:r>
                      <a:endParaRPr sz="1200">
                        <a:solidFill>
                          <a:srgbClr val="4F3E39"/>
                        </a:solidFill>
                        <a:latin typeface="M PLUS Rounded 1c"/>
                        <a:ea typeface="M PLUS Rounded 1c"/>
                        <a:cs typeface="M PLUS Rounded 1c"/>
                        <a:sym typeface="M PLUS Rounded 1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4F3E39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　25MBまで</a:t>
                      </a:r>
                      <a:endParaRPr sz="1200">
                        <a:solidFill>
                          <a:srgbClr val="4F3E39"/>
                        </a:solidFill>
                        <a:latin typeface="M PLUS Rounded 1c"/>
                        <a:ea typeface="M PLUS Rounded 1c"/>
                        <a:cs typeface="M PLUS Rounded 1c"/>
                        <a:sym typeface="M PLUS Rounded 1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4F3E39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〒060-0022</a:t>
                      </a:r>
                      <a:endParaRPr sz="1200">
                        <a:solidFill>
                          <a:srgbClr val="4F3E39"/>
                        </a:solidFill>
                        <a:latin typeface="M PLUS Rounded 1c"/>
                        <a:ea typeface="M PLUS Rounded 1c"/>
                        <a:cs typeface="M PLUS Rounded 1c"/>
                        <a:sym typeface="M PLUS Rounded 1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4F3E39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札幌市中央区北22条西15丁目3-6</a:t>
                      </a:r>
                      <a:endParaRPr sz="1200">
                        <a:solidFill>
                          <a:srgbClr val="4F3E39"/>
                        </a:solidFill>
                        <a:latin typeface="M PLUS Rounded 1c"/>
                        <a:ea typeface="M PLUS Rounded 1c"/>
                        <a:cs typeface="M PLUS Rounded 1c"/>
                        <a:sym typeface="M PLUS Rounded 1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4F3E39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札幌市動物愛護管理センター</a:t>
                      </a:r>
                      <a:endParaRPr sz="1200">
                        <a:solidFill>
                          <a:srgbClr val="4F3E39"/>
                        </a:solidFill>
                        <a:latin typeface="M PLUS Rounded 1c"/>
                        <a:ea typeface="M PLUS Rounded 1c"/>
                        <a:cs typeface="M PLUS Rounded 1c"/>
                        <a:sym typeface="M PLUS Rounded 1c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200">
                          <a:solidFill>
                            <a:srgbClr val="4F3E39"/>
                          </a:solidFill>
                          <a:latin typeface="M PLUS Rounded 1c"/>
                          <a:ea typeface="M PLUS Rounded 1c"/>
                          <a:cs typeface="M PLUS Rounded 1c"/>
                          <a:sym typeface="M PLUS Rounded 1c"/>
                        </a:rPr>
                        <a:t>あいまる さっぽろ</a:t>
                      </a:r>
                      <a:endParaRPr sz="1200">
                        <a:solidFill>
                          <a:srgbClr val="4F3E39"/>
                        </a:solidFill>
                        <a:latin typeface="M PLUS Rounded 1c"/>
                        <a:ea typeface="M PLUS Rounded 1c"/>
                        <a:cs typeface="M PLUS Rounded 1c"/>
                        <a:sym typeface="M PLUS Rounded 1c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53" name="Google Shape;5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3950" y="8794900"/>
            <a:ext cx="7239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"/>
          <p:cNvSpPr txBox="1"/>
          <p:nvPr/>
        </p:nvSpPr>
        <p:spPr>
          <a:xfrm>
            <a:off x="675150" y="9642700"/>
            <a:ext cx="6209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ご協力ありがとうございました！</a:t>
            </a:r>
            <a:endParaRPr sz="1800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</p:txBody>
      </p:sp>
      <p:sp>
        <p:nvSpPr>
          <p:cNvPr id="55" name="Google Shape;55;p3"/>
          <p:cNvSpPr txBox="1"/>
          <p:nvPr/>
        </p:nvSpPr>
        <p:spPr>
          <a:xfrm>
            <a:off x="459300" y="2952225"/>
            <a:ext cx="6209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1200" u="sng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２　飼育している犬猫についてこれまでに（現在も）お困りのことはありますか。</a:t>
            </a:r>
            <a:endParaRPr b="1" sz="1200" u="sng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 u="sng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　□　特に困っていることはない　　□　トイレについて</a:t>
            </a:r>
            <a:endParaRPr sz="1200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　□　しつけについて（　　　　　　　　　　　　　　　　　　　　　　　　　　　）</a:t>
            </a:r>
            <a:endParaRPr sz="1200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　□　鳴き声　　　　　　　　　　　□　病気の問題（　　　　　　　　　　　　　）</a:t>
            </a:r>
            <a:endParaRPr sz="1200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　□　飼い主に馴れない　　　　　　□　他人に馴れない</a:t>
            </a:r>
            <a:endParaRPr sz="1200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　□　その他（詳細は以下に記入してください）</a:t>
            </a:r>
            <a:endParaRPr sz="1200" u="sng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</p:txBody>
      </p:sp>
      <p:sp>
        <p:nvSpPr>
          <p:cNvPr id="56" name="Google Shape;56;p3"/>
          <p:cNvSpPr txBox="1"/>
          <p:nvPr/>
        </p:nvSpPr>
        <p:spPr>
          <a:xfrm>
            <a:off x="526200" y="458625"/>
            <a:ext cx="6507600" cy="4617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4F3E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ja" sz="2400">
                <a:solidFill>
                  <a:srgbClr val="4F3E39"/>
                </a:solidFill>
                <a:latin typeface="M PLUS Rounded 1c"/>
                <a:ea typeface="M PLUS Rounded 1c"/>
                <a:cs typeface="M PLUS Rounded 1c"/>
                <a:sym typeface="M PLUS Rounded 1c"/>
              </a:rPr>
              <a:t>飼育に関するアンケートのお願い</a:t>
            </a:r>
            <a:endParaRPr b="1" sz="2400">
              <a:solidFill>
                <a:srgbClr val="4F3E39"/>
              </a:solidFill>
              <a:latin typeface="M PLUS Rounded 1c"/>
              <a:ea typeface="M PLUS Rounded 1c"/>
              <a:cs typeface="M PLUS Rounded 1c"/>
              <a:sym typeface="M PLUS Rounded 1c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526200" y="4424856"/>
            <a:ext cx="6507600" cy="1280100"/>
          </a:xfrm>
          <a:prstGeom prst="rect">
            <a:avLst/>
          </a:prstGeom>
          <a:noFill/>
          <a:ln cap="flat" cmpd="sng" w="9525">
            <a:solidFill>
              <a:srgbClr val="4F3E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526200" y="6572477"/>
            <a:ext cx="6507600" cy="1280100"/>
          </a:xfrm>
          <a:prstGeom prst="rect">
            <a:avLst/>
          </a:prstGeom>
          <a:noFill/>
          <a:ln cap="flat" cmpd="sng" w="9525">
            <a:solidFill>
              <a:srgbClr val="4F3E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2" name="Google Shape;62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6" name="Google Shape;66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7" name="Google Shape;67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0" name="Google Shape;70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73" name="Google Shape;73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/>
        </p:txBody>
      </p:sp>
      <p:sp>
        <p:nvSpPr>
          <p:cNvPr id="77" name="Google Shape;77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/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2" name="Google Shape;82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86" name="Google Shape;86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89" name="Google Shape;89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あれからずっと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