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9906000" cy="6858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スタイルなし、表のグリッド線あり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144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0498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80240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26086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98320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310792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49585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63457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79583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682786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20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45834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213D80-9F41-4C42-9EC8-297B66018FF0}" type="datetimeFigureOut">
              <a:rPr kumimoji="1" lang="ja-JP" altLang="en-US" smtClean="0"/>
              <a:t>2024/6/24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98BDD3-B0AB-44E8-9930-4E704A242B91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91313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コンテンツ プレースホルダー 2">
            <a:extLst>
              <a:ext uri="{FF2B5EF4-FFF2-40B4-BE49-F238E27FC236}">
                <a16:creationId xmlns:a16="http://schemas.microsoft.com/office/drawing/2014/main" id="{ECB5EE5E-1838-64B5-DD0E-0936D45D3C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89900" y="2290438"/>
            <a:ext cx="1862831" cy="4523165"/>
          </a:xfrm>
          <a:ln>
            <a:solidFill>
              <a:schemeClr val="tx1"/>
            </a:solidFill>
            <a:prstDash val="dash"/>
          </a:ln>
        </p:spPr>
        <p:txBody>
          <a:bodyPr>
            <a:normAutofit/>
          </a:bodyPr>
          <a:lstStyle/>
          <a:p>
            <a:r>
              <a:rPr kumimoji="1"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事業の内容がわかるイメージ図、写真等を貼付してください。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lang="ja-JP" altLang="en-US" sz="800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これらの図や写真はホームページ等で使用する可能性があるため、公開可能なものを貼付するようにしてください。</a:t>
            </a:r>
            <a:endParaRPr kumimoji="1" lang="en-US" altLang="ja-JP" sz="800" dirty="0">
              <a:solidFill>
                <a:srgbClr val="FF0000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EE3AD047-FBCB-F5FC-65FD-BAA4C450F09C}"/>
              </a:ext>
            </a:extLst>
          </p:cNvPr>
          <p:cNvSpPr txBox="1"/>
          <p:nvPr/>
        </p:nvSpPr>
        <p:spPr>
          <a:xfrm>
            <a:off x="8717872" y="0"/>
            <a:ext cx="118812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（様式２</a:t>
            </a:r>
            <a:r>
              <a:rPr kumimoji="1" lang="en-US" altLang="ja-JP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_</a:t>
            </a:r>
            <a:r>
              <a:rPr kumimoji="1" lang="ja-JP" altLang="en-US" sz="800" dirty="0">
                <a:solidFill>
                  <a:schemeClr val="accent3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概要資料）</a:t>
            </a:r>
            <a:endParaRPr kumimoji="1" lang="en-US" altLang="ja-JP" sz="800" dirty="0">
              <a:solidFill>
                <a:schemeClr val="accent3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EB32F11-7A4A-CEF9-AE9D-D33D531117F7}"/>
              </a:ext>
            </a:extLst>
          </p:cNvPr>
          <p:cNvSpPr txBox="1"/>
          <p:nvPr/>
        </p:nvSpPr>
        <p:spPr>
          <a:xfrm>
            <a:off x="807868" y="1660"/>
            <a:ext cx="6649374" cy="50400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endParaRPr kumimoji="1" lang="ja-JP" altLang="en-US" sz="14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7" name="正方形/長方形 6">
            <a:extLst>
              <a:ext uri="{FF2B5EF4-FFF2-40B4-BE49-F238E27FC236}">
                <a16:creationId xmlns:a16="http://schemas.microsoft.com/office/drawing/2014/main" id="{F13DA10A-E8BF-E0AA-98A4-2FE64163CE05}"/>
              </a:ext>
            </a:extLst>
          </p:cNvPr>
          <p:cNvSpPr/>
          <p:nvPr/>
        </p:nvSpPr>
        <p:spPr>
          <a:xfrm>
            <a:off x="0" y="-1823"/>
            <a:ext cx="825624" cy="504000"/>
          </a:xfrm>
          <a:prstGeom prst="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事業名</a:t>
            </a:r>
          </a:p>
        </p:txBody>
      </p:sp>
      <p:cxnSp>
        <p:nvCxnSpPr>
          <p:cNvPr id="8" name="直線コネクタ 7">
            <a:extLst>
              <a:ext uri="{FF2B5EF4-FFF2-40B4-BE49-F238E27FC236}">
                <a16:creationId xmlns:a16="http://schemas.microsoft.com/office/drawing/2014/main" id="{913367E3-69B1-EBD3-70FB-2A5BD7DFB461}"/>
              </a:ext>
            </a:extLst>
          </p:cNvPr>
          <p:cNvCxnSpPr>
            <a:cxnSpLocks/>
          </p:cNvCxnSpPr>
          <p:nvPr/>
        </p:nvCxnSpPr>
        <p:spPr>
          <a:xfrm>
            <a:off x="-1" y="630314"/>
            <a:ext cx="990600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66A686E8-5D09-3B6F-7716-F77160D2B94A}"/>
              </a:ext>
            </a:extLst>
          </p:cNvPr>
          <p:cNvCxnSpPr/>
          <p:nvPr/>
        </p:nvCxnSpPr>
        <p:spPr>
          <a:xfrm>
            <a:off x="0" y="693936"/>
            <a:ext cx="9906001" cy="0"/>
          </a:xfrm>
          <a:prstGeom prst="line">
            <a:avLst/>
          </a:prstGeom>
          <a:ln w="381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aphicFrame>
        <p:nvGraphicFramePr>
          <p:cNvPr id="10" name="表 11">
            <a:extLst>
              <a:ext uri="{FF2B5EF4-FFF2-40B4-BE49-F238E27FC236}">
                <a16:creationId xmlns:a16="http://schemas.microsoft.com/office/drawing/2014/main" id="{EC56B3F8-E00A-73A0-93D5-53D319B8DC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0403727"/>
              </p:ext>
            </p:extLst>
          </p:nvPr>
        </p:nvGraphicFramePr>
        <p:xfrm>
          <a:off x="53266" y="768671"/>
          <a:ext cx="7883373" cy="604581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5573">
                  <a:extLst>
                    <a:ext uri="{9D8B030D-6E8A-4147-A177-3AD203B41FA5}">
                      <a16:colId xmlns:a16="http://schemas.microsoft.com/office/drawing/2014/main" val="1009404830"/>
                    </a:ext>
                  </a:extLst>
                </a:gridCol>
                <a:gridCol w="1281919">
                  <a:extLst>
                    <a:ext uri="{9D8B030D-6E8A-4147-A177-3AD203B41FA5}">
                      <a16:colId xmlns:a16="http://schemas.microsoft.com/office/drawing/2014/main" val="3028183990"/>
                    </a:ext>
                  </a:extLst>
                </a:gridCol>
                <a:gridCol w="1147895">
                  <a:extLst>
                    <a:ext uri="{9D8B030D-6E8A-4147-A177-3AD203B41FA5}">
                      <a16:colId xmlns:a16="http://schemas.microsoft.com/office/drawing/2014/main" val="3890307057"/>
                    </a:ext>
                  </a:extLst>
                </a:gridCol>
                <a:gridCol w="1495856">
                  <a:extLst>
                    <a:ext uri="{9D8B030D-6E8A-4147-A177-3AD203B41FA5}">
                      <a16:colId xmlns:a16="http://schemas.microsoft.com/office/drawing/2014/main" val="2913851448"/>
                    </a:ext>
                  </a:extLst>
                </a:gridCol>
                <a:gridCol w="2462130">
                  <a:extLst>
                    <a:ext uri="{9D8B030D-6E8A-4147-A177-3AD203B41FA5}">
                      <a16:colId xmlns:a16="http://schemas.microsoft.com/office/drawing/2014/main" val="4034154144"/>
                    </a:ext>
                  </a:extLst>
                </a:gridCol>
              </a:tblGrid>
              <a:tr h="863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事業の目的・概要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75101074"/>
                  </a:ext>
                </a:extLst>
              </a:tr>
              <a:tr h="863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造成・実施する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観光コンテンツ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の具体的内容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99754348"/>
                  </a:ext>
                </a:extLst>
              </a:tr>
              <a:tr h="863562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ターゲット</a:t>
                      </a: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プロモーションの内容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19673389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経済効果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1569710"/>
                  </a:ext>
                </a:extLst>
              </a:tr>
              <a:tr h="863562">
                <a:tc row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事業計画</a:t>
                      </a:r>
                      <a:endParaRPr kumimoji="1" lang="en-US" altLang="ja-JP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solidFill>
                            <a:srgbClr val="FF0000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最低でも補助年度を含めて３年分の計画を記載してください。</a:t>
                      </a:r>
                      <a:endParaRPr kumimoji="1" lang="ja-JP" altLang="en-US" sz="1000" b="0" dirty="0">
                        <a:solidFill>
                          <a:srgbClr val="FF0000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令和６年度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19623390"/>
                  </a:ext>
                </a:extLst>
              </a:tr>
              <a:tr h="863562">
                <a:tc v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令和７年度以降</a:t>
                      </a:r>
                    </a:p>
                  </a:txBody>
                  <a:tcPr anchor="ctr"/>
                </a:tc>
                <a:tc gridSpan="3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8727670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事業目標（指標等）</a:t>
                      </a:r>
                      <a:endParaRPr kumimoji="1" lang="ja-JP" altLang="en-US" sz="10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sz="12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637857564"/>
                  </a:ext>
                </a:extLst>
              </a:tr>
              <a:tr h="576000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アピールポイント</a:t>
                      </a:r>
                    </a:p>
                  </a:txBody>
                  <a:tcPr anchor="ctr"/>
                </a:tc>
                <a:tc gridSpan="4">
                  <a:txBody>
                    <a:bodyPr/>
                    <a:lstStyle/>
                    <a:p>
                      <a:pPr algn="ctr"/>
                      <a:endParaRPr kumimoji="1" lang="ja-JP" altLang="en-US" sz="100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5017818"/>
                  </a:ext>
                </a:extLst>
              </a:tr>
            </a:tbl>
          </a:graphicData>
        </a:graphic>
      </p:graphicFrame>
      <p:graphicFrame>
        <p:nvGraphicFramePr>
          <p:cNvPr id="12" name="表 11">
            <a:extLst>
              <a:ext uri="{FF2B5EF4-FFF2-40B4-BE49-F238E27FC236}">
                <a16:creationId xmlns:a16="http://schemas.microsoft.com/office/drawing/2014/main" id="{1D2D1F6F-A107-0C49-FD5D-AF3427D5B7D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79364704"/>
              </p:ext>
            </p:extLst>
          </p:nvPr>
        </p:nvGraphicFramePr>
        <p:xfrm>
          <a:off x="7989902" y="768671"/>
          <a:ext cx="1873189" cy="147653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490266">
                  <a:extLst>
                    <a:ext uri="{9D8B030D-6E8A-4147-A177-3AD203B41FA5}">
                      <a16:colId xmlns:a16="http://schemas.microsoft.com/office/drawing/2014/main" val="1976982853"/>
                    </a:ext>
                  </a:extLst>
                </a:gridCol>
                <a:gridCol w="382923">
                  <a:extLst>
                    <a:ext uri="{9D8B030D-6E8A-4147-A177-3AD203B41FA5}">
                      <a16:colId xmlns:a16="http://schemas.microsoft.com/office/drawing/2014/main" val="3088044321"/>
                    </a:ext>
                  </a:extLst>
                </a:gridCol>
              </a:tblGrid>
              <a:tr h="360097">
                <a:tc gridSpan="2">
                  <a:txBody>
                    <a:bodyPr/>
                    <a:lstStyle/>
                    <a:p>
                      <a:pPr algn="ctr"/>
                      <a:r>
                        <a:rPr kumimoji="1" lang="ja-JP" altLang="en-US" sz="1000" b="1" dirty="0">
                          <a:solidFill>
                            <a:schemeClr val="tx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事業種別</a:t>
                      </a:r>
                      <a:endParaRPr kumimoji="1" lang="zh-TW" altLang="en-US" sz="1000" b="1" dirty="0">
                        <a:solidFill>
                          <a:schemeClr val="tx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2814548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新規事業</a:t>
                      </a:r>
                      <a:endParaRPr kumimoji="1" lang="zh-TW" altLang="en-US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6004963"/>
                  </a:ext>
                </a:extLst>
              </a:tr>
              <a:tr h="360097">
                <a:tc>
                  <a:txBody>
                    <a:bodyPr/>
                    <a:lstStyle/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既存事業の</a:t>
                      </a:r>
                      <a:endParaRPr kumimoji="1" lang="en-US" altLang="ja-JP" sz="1000" b="0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algn="ctr"/>
                      <a:r>
                        <a:rPr kumimoji="1" lang="ja-JP" altLang="en-US" sz="1000" b="0" dirty="0">
                          <a:solidFill>
                            <a:schemeClr val="bg1"/>
                          </a:solidFill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レベルアップ事業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2390994"/>
                  </a:ext>
                </a:extLst>
              </a:tr>
              <a:tr h="360097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※</a:t>
                      </a: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当てはまる類型のボックス</a:t>
                      </a:r>
                      <a:endParaRPr kumimoji="1" lang="en-US" altLang="ja-JP" sz="800" b="0" dirty="0"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ja-JP" altLang="en-US" sz="800" b="0" dirty="0">
                          <a:latin typeface="HG丸ｺﾞｼｯｸM-PRO" panose="020F0600000000000000" pitchFamily="50" charset="-128"/>
                          <a:ea typeface="HG丸ｺﾞｼｯｸM-PRO" panose="020F0600000000000000" pitchFamily="50" charset="-128"/>
                        </a:rPr>
                        <a:t>に〇を記入</a:t>
                      </a:r>
                      <a:endParaRPr kumimoji="1" lang="ja-JP" altLang="en-US" sz="800" b="1" dirty="0">
                        <a:solidFill>
                          <a:schemeClr val="bg1"/>
                        </a:solidFill>
                        <a:latin typeface="HG丸ｺﾞｼｯｸM-PRO" panose="020F0600000000000000" pitchFamily="50" charset="-128"/>
                        <a:ea typeface="HG丸ｺﾞｼｯｸM-PRO" panose="020F06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ja-JP" altLang="en-US" sz="1200" b="1" dirty="0">
                        <a:latin typeface="游ゴシック" panose="020B0400000000000000" pitchFamily="50" charset="-128"/>
                        <a:ea typeface="游ゴシック" panose="020B0400000000000000" pitchFamily="50" charset="-128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3225641"/>
                  </a:ext>
                </a:extLst>
              </a:tr>
            </a:tbl>
          </a:graphicData>
        </a:graphic>
      </p:graphicFrame>
      <p:sp>
        <p:nvSpPr>
          <p:cNvPr id="13" name="テキスト プレースホルダー 17">
            <a:extLst>
              <a:ext uri="{FF2B5EF4-FFF2-40B4-BE49-F238E27FC236}">
                <a16:creationId xmlns:a16="http://schemas.microsoft.com/office/drawing/2014/main" id="{9CB869DF-ECAE-BB75-EAE8-353D833F7514}"/>
              </a:ext>
            </a:extLst>
          </p:cNvPr>
          <p:cNvSpPr txBox="1">
            <a:spLocks/>
          </p:cNvSpPr>
          <p:nvPr/>
        </p:nvSpPr>
        <p:spPr>
          <a:xfrm>
            <a:off x="7529750" y="236905"/>
            <a:ext cx="2340000" cy="4320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lIns="36000" tIns="36000" rIns="36000" bIns="0" anchor="ctr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2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+mn-ea"/>
                <a:ea typeface="+mn-ea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事業費：○○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endParaRPr kumimoji="1" lang="en-US" altLang="ja-JP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  <a:p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(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補助見込額：○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,</a:t>
            </a:r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○○○千円</a:t>
            </a:r>
            <a:r>
              <a:rPr kumimoji="1" lang="en-US" altLang="ja-JP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)</a:t>
            </a:r>
            <a:endParaRPr kumimoji="1" lang="ja-JP" altLang="en-US" sz="1000" dirty="0">
              <a:latin typeface="HG丸ｺﾞｼｯｸM-PRO" panose="020F0600000000000000" pitchFamily="50" charset="-128"/>
              <a:ea typeface="HG丸ｺﾞｼｯｸM-PRO" panose="020F0600000000000000" pitchFamily="50" charset="-128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87EE3E9-988F-38E6-1F2B-48B1EFA1CB2F}"/>
              </a:ext>
            </a:extLst>
          </p:cNvPr>
          <p:cNvSpPr txBox="1"/>
          <p:nvPr/>
        </p:nvSpPr>
        <p:spPr>
          <a:xfrm>
            <a:off x="5450889" y="243711"/>
            <a:ext cx="1988598" cy="246221"/>
          </a:xfrm>
          <a:prstGeom prst="rect">
            <a:avLst/>
          </a:prstGeom>
          <a:noFill/>
          <a:ln>
            <a:solidFill>
              <a:schemeClr val="tx1"/>
            </a:solidFill>
            <a:prstDash val="dash"/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（実施主体名）</a:t>
            </a:r>
          </a:p>
        </p:txBody>
      </p:sp>
    </p:spTree>
    <p:extLst>
      <p:ext uri="{BB962C8B-B14F-4D97-AF65-F5344CB8AC3E}">
        <p14:creationId xmlns:p14="http://schemas.microsoft.com/office/powerpoint/2010/main" val="465845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54</TotalTime>
  <Words>135</Words>
  <Application>Microsoft Office PowerPoint</Application>
  <PresentationFormat>A4 210 x 297 mm</PresentationFormat>
  <Paragraphs>26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内潟 慎平</dc:creator>
  <cp:lastModifiedBy>内潟 慎平</cp:lastModifiedBy>
  <cp:revision>7</cp:revision>
  <dcterms:created xsi:type="dcterms:W3CDTF">2024-06-24T01:55:39Z</dcterms:created>
  <dcterms:modified xsi:type="dcterms:W3CDTF">2024-06-24T12:01:16Z</dcterms:modified>
</cp:coreProperties>
</file>