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handoutMasterIdLst>
    <p:handoutMasterId r:id="rId12"/>
  </p:handoutMasterIdLst>
  <p:sldIdLst>
    <p:sldId id="327" r:id="rId2"/>
    <p:sldId id="353" r:id="rId3"/>
    <p:sldId id="354" r:id="rId4"/>
    <p:sldId id="355" r:id="rId5"/>
    <p:sldId id="360" r:id="rId6"/>
    <p:sldId id="356" r:id="rId7"/>
    <p:sldId id="357" r:id="rId8"/>
    <p:sldId id="358" r:id="rId9"/>
    <p:sldId id="359" r:id="rId10"/>
  </p:sldIdLst>
  <p:sldSz cx="9144000" cy="6858000" type="screen4x3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FFFF00"/>
    <a:srgbClr val="FF33CC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560" autoAdjust="0"/>
  </p:normalViewPr>
  <p:slideViewPr>
    <p:cSldViewPr snapToGrid="0">
      <p:cViewPr varScale="1">
        <p:scale>
          <a:sx n="60" d="100"/>
          <a:sy n="60" d="100"/>
        </p:scale>
        <p:origin x="2098" y="53"/>
      </p:cViewPr>
      <p:guideLst>
        <p:guide orient="horz" pos="2160"/>
        <p:guide pos="2880"/>
      </p:guideLst>
    </p:cSldViewPr>
  </p:slideViewPr>
  <p:notesTextViewPr>
    <p:cViewPr>
      <p:scale>
        <a:sx n="130" d="100"/>
        <a:sy n="130" d="100"/>
      </p:scale>
      <p:origin x="0" y="0"/>
    </p:cViewPr>
  </p:notesTextViewPr>
  <p:sorterViewPr>
    <p:cViewPr>
      <p:scale>
        <a:sx n="100" d="100"/>
        <a:sy n="100" d="100"/>
      </p:scale>
      <p:origin x="0" y="70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977" cy="512143"/>
          </a:xfrm>
          <a:prstGeom prst="rect">
            <a:avLst/>
          </a:prstGeom>
        </p:spPr>
        <p:txBody>
          <a:bodyPr vert="horz" lIns="95463" tIns="47732" rIns="95463" bIns="47732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1117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4020650" y="0"/>
            <a:ext cx="3076976" cy="512143"/>
          </a:xfrm>
          <a:prstGeom prst="rect">
            <a:avLst/>
          </a:prstGeom>
        </p:spPr>
        <p:txBody>
          <a:bodyPr vert="horz" lIns="95463" tIns="47732" rIns="95463" bIns="47732" rtlCol="0"/>
          <a:lstStyle>
            <a:lvl1pPr algn="r">
              <a:defRPr sz="1300"/>
            </a:lvl1pPr>
          </a:lstStyle>
          <a:p>
            <a:fld id="{A794E949-DCE8-41A4-BEEC-7DE362163591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118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720824"/>
            <a:ext cx="3076977" cy="512142"/>
          </a:xfrm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1119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4020650" y="9720824"/>
            <a:ext cx="3076976" cy="512142"/>
          </a:xfrm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r">
              <a:defRPr sz="1300"/>
            </a:lvl1pPr>
          </a:lstStyle>
          <a:p>
            <a:fld id="{33B730E3-A964-495C-B972-ACFA9A0CE45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3477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4" cy="511731"/>
          </a:xfrm>
          <a:prstGeom prst="rect">
            <a:avLst/>
          </a:prstGeom>
        </p:spPr>
        <p:txBody>
          <a:bodyPr vert="horz" lIns="95463" tIns="47732" rIns="95463" bIns="47732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1110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4" cy="511731"/>
          </a:xfrm>
          <a:prstGeom prst="rect">
            <a:avLst/>
          </a:prstGeom>
        </p:spPr>
        <p:txBody>
          <a:bodyPr vert="horz" lIns="95463" tIns="47732" rIns="95463" bIns="47732" rtlCol="0"/>
          <a:lstStyle>
            <a:lvl1pPr algn="r">
              <a:defRPr sz="1300"/>
            </a:lvl1pPr>
          </a:lstStyle>
          <a:p>
            <a:fld id="{3D9736A4-5650-4C25-B3C7-A386562BC414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111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63" tIns="47732" rIns="95463" bIns="47732" rtlCol="0" anchor="ctr"/>
          <a:lstStyle/>
          <a:p>
            <a:endParaRPr lang="ja-JP" altLang="en-US"/>
          </a:p>
        </p:txBody>
      </p:sp>
      <p:sp>
        <p:nvSpPr>
          <p:cNvPr id="1112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5463" tIns="47732" rIns="95463" bIns="4773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113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4" cy="511731"/>
          </a:xfrm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1114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4" cy="511731"/>
          </a:xfrm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r">
              <a:defRPr sz="1300"/>
            </a:lvl1pPr>
          </a:lstStyle>
          <a:p>
            <a:fld id="{D17DF5C7-8E41-4D76-BD9B-6A316B1D10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93863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四角形 176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56" name="四角形 177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進行例</a:t>
            </a:r>
            <a:r>
              <a:rPr lang="en-US" altLang="ja-JP" dirty="0"/>
              <a:t>】</a:t>
            </a:r>
          </a:p>
          <a:p>
            <a:r>
              <a:rPr lang="ja-JP" altLang="en-US" dirty="0"/>
              <a:t>・暑くなってくると熱中症になる人が増えてきます。</a:t>
            </a:r>
          </a:p>
          <a:p>
            <a:r>
              <a:rPr lang="ja-JP" altLang="en-US" dirty="0"/>
              <a:t>・熱中症を知って、しっかり予防しましょう。</a:t>
            </a:r>
            <a:endParaRPr dirty="0"/>
          </a:p>
        </p:txBody>
      </p:sp>
      <p:sp>
        <p:nvSpPr>
          <p:cNvPr id="1157" name="四角形 178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r">
              <a:defRPr sz="1300"/>
            </a:lvl1pPr>
          </a:lstStyle>
          <a:p>
            <a:fld id="{D17DF5C7-8E41-4D76-BD9B-6A316B1D107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1399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四角形 176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56" name="四角形 177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進行例</a:t>
            </a:r>
            <a:r>
              <a:rPr lang="en-US" altLang="ja-JP" dirty="0"/>
              <a:t>】</a:t>
            </a:r>
          </a:p>
          <a:p>
            <a:r>
              <a:rPr lang="ja-JP" altLang="en-US" dirty="0"/>
              <a:t>・高い温度や湿度により体内の水分や塩分のバランスが崩れ、体温の調節機能が働かなくなり、様々な障害をおこす症状のことを「熱中症」と言います。</a:t>
            </a:r>
            <a:endParaRPr lang="en-US" altLang="ja-JP" dirty="0"/>
          </a:p>
          <a:p>
            <a:r>
              <a:rPr lang="ja-JP" altLang="en-US" dirty="0"/>
              <a:t>・熱中症は屋内でも発症しますので、自宅にいる時も注意が必要です。</a:t>
            </a:r>
          </a:p>
          <a:p>
            <a:endParaRPr dirty="0"/>
          </a:p>
        </p:txBody>
      </p:sp>
      <p:sp>
        <p:nvSpPr>
          <p:cNvPr id="1157" name="四角形 178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r">
              <a:defRPr sz="1300"/>
            </a:lvl1pPr>
          </a:lstStyle>
          <a:p>
            <a:fld id="{D17DF5C7-8E41-4D76-BD9B-6A316B1D107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555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四角形 176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56" name="四角形 177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進行例</a:t>
            </a:r>
            <a:r>
              <a:rPr lang="en-US" altLang="ja-JP" dirty="0"/>
              <a:t>】</a:t>
            </a:r>
          </a:p>
          <a:p>
            <a:r>
              <a:rPr lang="ja-JP" altLang="en-US" dirty="0"/>
              <a:t>・熱中症の症状は最初はめまい、立ちくらみ、筋肉痛のような症状が出ます。</a:t>
            </a:r>
            <a:endParaRPr lang="en-US" altLang="ja-JP" dirty="0"/>
          </a:p>
          <a:p>
            <a:r>
              <a:rPr lang="ja-JP" altLang="en-US" dirty="0"/>
              <a:t>・続いて、頭痛、吐き気、倦怠感が現れます。</a:t>
            </a:r>
            <a:endParaRPr lang="en-US" altLang="ja-JP" dirty="0"/>
          </a:p>
          <a:p>
            <a:r>
              <a:rPr lang="ja-JP" altLang="en-US" dirty="0"/>
              <a:t>・更に酷くなると意識障害、けいれん、発熱の症状出てきます。</a:t>
            </a:r>
            <a:endParaRPr lang="en-US" altLang="ja-JP" dirty="0"/>
          </a:p>
          <a:p>
            <a:r>
              <a:rPr lang="ja-JP" altLang="en-US" dirty="0"/>
              <a:t>・最悪、死亡する場合もあるため、注意が必要です。</a:t>
            </a:r>
            <a:endParaRPr dirty="0"/>
          </a:p>
        </p:txBody>
      </p:sp>
      <p:sp>
        <p:nvSpPr>
          <p:cNvPr id="1157" name="四角形 178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r">
              <a:defRPr sz="1300"/>
            </a:lvl1pPr>
          </a:lstStyle>
          <a:p>
            <a:fld id="{D17DF5C7-8E41-4D76-BD9B-6A316B1D107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9636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四角形 176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56" name="四角形 177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進行例</a:t>
            </a:r>
            <a:r>
              <a:rPr lang="en-US" altLang="ja-JP" dirty="0"/>
              <a:t>】</a:t>
            </a:r>
          </a:p>
          <a:p>
            <a:r>
              <a:rPr lang="ja-JP" altLang="en-US" dirty="0"/>
              <a:t>・熱中症がおきやすい場所として「競技場」、直射日光や輻射熱により気温が上がる「路上」があります。</a:t>
            </a:r>
            <a:endParaRPr lang="en-US" altLang="ja-JP" dirty="0"/>
          </a:p>
          <a:p>
            <a:r>
              <a:rPr lang="ja-JP" altLang="en-US" dirty="0"/>
              <a:t>・また「住宅」でも熱中症は発症します。</a:t>
            </a:r>
            <a:endParaRPr lang="en-US" altLang="ja-JP" dirty="0"/>
          </a:p>
          <a:p>
            <a:r>
              <a:rPr lang="ja-JP" altLang="en-US" dirty="0"/>
              <a:t>・意外と思われるかもしれませんが、熱中症の多くが「住宅」で起きておりますので、十分気をつけてください。</a:t>
            </a:r>
            <a:endParaRPr lang="en-US" altLang="ja-JP" dirty="0"/>
          </a:p>
          <a:p>
            <a:endParaRPr dirty="0"/>
          </a:p>
        </p:txBody>
      </p:sp>
      <p:sp>
        <p:nvSpPr>
          <p:cNvPr id="1157" name="四角形 178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r">
              <a:defRPr sz="1300"/>
            </a:lvl1pPr>
          </a:lstStyle>
          <a:p>
            <a:fld id="{D17DF5C7-8E41-4D76-BD9B-6A316B1D107A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8241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四角形 176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56" name="四角形 177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進行例</a:t>
            </a:r>
            <a:r>
              <a:rPr lang="en-US" altLang="ja-JP" dirty="0"/>
              <a:t>】</a:t>
            </a:r>
          </a:p>
          <a:p>
            <a:r>
              <a:rPr lang="ja-JP" altLang="en-US" dirty="0"/>
              <a:t>・熱中症になる方の大半が高齢者です。</a:t>
            </a:r>
            <a:endParaRPr lang="en-US" altLang="ja-JP" dirty="0"/>
          </a:p>
          <a:p>
            <a:r>
              <a:rPr lang="ja-JP" altLang="en-US" dirty="0"/>
              <a:t>・一般的に高齢者は「のどの渇きを感じにくい」「暑さを感じにくい」「汗をかきにくい」など、体温を下げるための体の反応が弱くなっております。</a:t>
            </a:r>
            <a:endParaRPr lang="en-US" altLang="ja-JP" dirty="0"/>
          </a:p>
          <a:p>
            <a:r>
              <a:rPr lang="ja-JP" altLang="en-US" dirty="0"/>
              <a:t>・そのため、「自覚がなく、気がついたら熱中症になっている」という危険性があります。</a:t>
            </a:r>
            <a:endParaRPr lang="en-US" altLang="ja-JP" dirty="0"/>
          </a:p>
          <a:p>
            <a:r>
              <a:rPr lang="ja-JP" altLang="en-US" dirty="0"/>
              <a:t>・高齢の方、またそのご家族はこの特徴に十分気をつけて下さい。</a:t>
            </a:r>
            <a:endParaRPr dirty="0"/>
          </a:p>
        </p:txBody>
      </p:sp>
      <p:sp>
        <p:nvSpPr>
          <p:cNvPr id="1157" name="四角形 178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r">
              <a:defRPr sz="1300"/>
            </a:lvl1pPr>
          </a:lstStyle>
          <a:p>
            <a:fld id="{D17DF5C7-8E41-4D76-BD9B-6A316B1D107A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117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四角形 176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56" name="四角形 177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進行例</a:t>
            </a:r>
            <a:r>
              <a:rPr lang="en-US" altLang="ja-JP" dirty="0"/>
              <a:t>】</a:t>
            </a:r>
          </a:p>
          <a:p>
            <a:r>
              <a:rPr lang="ja-JP" altLang="en-US" dirty="0"/>
              <a:t>・熱中症は予防が大切です。</a:t>
            </a:r>
            <a:endParaRPr lang="en-US" altLang="ja-JP" dirty="0"/>
          </a:p>
          <a:p>
            <a:r>
              <a:rPr lang="ja-JP" altLang="en-US" dirty="0"/>
              <a:t>・熱中症にならないために、「こまめな水分補給」が重要です。</a:t>
            </a:r>
            <a:endParaRPr lang="en-US" altLang="ja-JP" dirty="0"/>
          </a:p>
          <a:p>
            <a:r>
              <a:rPr lang="ja-JP" altLang="en-US" dirty="0"/>
              <a:t>・特に高齢の方は、のどの渇きを感じにくいため、のどが渇いていていなくても、意識的に水分補給をしましょう。</a:t>
            </a:r>
            <a:endParaRPr lang="en-US" altLang="ja-JP" dirty="0"/>
          </a:p>
          <a:p>
            <a:r>
              <a:rPr lang="ja-JP" altLang="en-US" dirty="0"/>
              <a:t>・また、寝ている間にも汗などで水分は出ていきます。寝る前にも水分補給をしましょう。</a:t>
            </a:r>
            <a:endParaRPr dirty="0"/>
          </a:p>
        </p:txBody>
      </p:sp>
      <p:sp>
        <p:nvSpPr>
          <p:cNvPr id="1157" name="四角形 178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r">
              <a:defRPr sz="1300"/>
            </a:lvl1pPr>
          </a:lstStyle>
          <a:p>
            <a:fld id="{D17DF5C7-8E41-4D76-BD9B-6A316B1D107A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3446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四角形 176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56" name="四角形 177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進行例</a:t>
            </a:r>
            <a:r>
              <a:rPr lang="en-US" altLang="ja-JP" dirty="0"/>
              <a:t>】</a:t>
            </a:r>
          </a:p>
          <a:p>
            <a:r>
              <a:rPr lang="ja-JP" altLang="en-US" dirty="0"/>
              <a:t>・家の中でも熱中症になることがあります。</a:t>
            </a:r>
            <a:endParaRPr lang="en-US" altLang="ja-JP" dirty="0"/>
          </a:p>
          <a:p>
            <a:r>
              <a:rPr lang="ja-JP" altLang="en-US" dirty="0"/>
              <a:t>・扇風機やエアコンを使って、暑さを避けましょう。</a:t>
            </a:r>
            <a:endParaRPr lang="en-US" altLang="ja-JP" dirty="0"/>
          </a:p>
          <a:p>
            <a:r>
              <a:rPr lang="ja-JP" altLang="en-US" dirty="0"/>
              <a:t>・窓を開けて、風通しを良くしましょう。</a:t>
            </a:r>
            <a:endParaRPr lang="en-US" altLang="ja-JP" dirty="0"/>
          </a:p>
          <a:p>
            <a:r>
              <a:rPr lang="ja-JP" altLang="en-US" dirty="0"/>
              <a:t>・直射日光を避けるため、カーテンなどを閉めましょう。</a:t>
            </a:r>
            <a:endParaRPr dirty="0"/>
          </a:p>
        </p:txBody>
      </p:sp>
      <p:sp>
        <p:nvSpPr>
          <p:cNvPr id="1157" name="四角形 178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r">
              <a:defRPr sz="1300"/>
            </a:lvl1pPr>
          </a:lstStyle>
          <a:p>
            <a:fld id="{D17DF5C7-8E41-4D76-BD9B-6A316B1D107A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3810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四角形 176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56" name="四角形 177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進行例</a:t>
            </a:r>
            <a:r>
              <a:rPr lang="en-US" altLang="ja-JP" dirty="0"/>
              <a:t>】</a:t>
            </a:r>
          </a:p>
          <a:p>
            <a:r>
              <a:rPr lang="ja-JP" altLang="en-US" dirty="0"/>
              <a:t>・熱中症の予防には塩分を摂ることも重要です。</a:t>
            </a:r>
            <a:endParaRPr lang="en-US" altLang="ja-JP" dirty="0"/>
          </a:p>
          <a:p>
            <a:r>
              <a:rPr lang="ja-JP" altLang="en-US" dirty="0"/>
              <a:t>・汗をかいたら積極的に塩分を摂りましょう。</a:t>
            </a:r>
            <a:endParaRPr lang="en-US" altLang="ja-JP" dirty="0"/>
          </a:p>
          <a:p>
            <a:r>
              <a:rPr lang="ja-JP" altLang="en-US" dirty="0"/>
              <a:t>・体調が悪いと熱中症になりやすいため、栄養バランスの良い食事で体調をととのえましょう。</a:t>
            </a:r>
            <a:endParaRPr lang="en-US" altLang="ja-JP" dirty="0"/>
          </a:p>
          <a:p>
            <a:r>
              <a:rPr lang="ja-JP" altLang="en-US" dirty="0"/>
              <a:t>・体調に異変を感じた時は、早めに休息をとりましょう。</a:t>
            </a:r>
            <a:endParaRPr dirty="0"/>
          </a:p>
        </p:txBody>
      </p:sp>
      <p:sp>
        <p:nvSpPr>
          <p:cNvPr id="1157" name="四角形 178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r">
              <a:defRPr sz="1300"/>
            </a:lvl1pPr>
          </a:lstStyle>
          <a:p>
            <a:fld id="{D17DF5C7-8E41-4D76-BD9B-6A316B1D107A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8633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四角形 176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56" name="四角形 177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進行例</a:t>
            </a:r>
            <a:r>
              <a:rPr lang="en-US" altLang="ja-JP" dirty="0"/>
              <a:t>】</a:t>
            </a:r>
          </a:p>
          <a:p>
            <a:r>
              <a:rPr lang="ja-JP" altLang="en-US" dirty="0"/>
              <a:t>・熱中症になってしまった場合の応急手当として</a:t>
            </a:r>
            <a:endParaRPr lang="en-US" altLang="ja-JP" dirty="0"/>
          </a:p>
          <a:p>
            <a:r>
              <a:rPr lang="ja-JP" altLang="en-US" dirty="0"/>
              <a:t>・屋外ならば涼しい場所や日陰に移動、屋内ならばエアコン、扇風機などで体を冷やしましょう。</a:t>
            </a:r>
            <a:endParaRPr lang="en-US" altLang="ja-JP" dirty="0"/>
          </a:p>
          <a:p>
            <a:r>
              <a:rPr lang="ja-JP" altLang="en-US" dirty="0"/>
              <a:t>・また氷などで、首の周り、脇の下、太もものつけねなど、太い血管を冷やしましょう。</a:t>
            </a:r>
            <a:endParaRPr lang="en-US" altLang="ja-JP" dirty="0"/>
          </a:p>
          <a:p>
            <a:r>
              <a:rPr lang="ja-JP" altLang="en-US" dirty="0"/>
              <a:t>・飲めるようならば、水分をこまめに取りましょう。</a:t>
            </a:r>
            <a:endParaRPr dirty="0"/>
          </a:p>
        </p:txBody>
      </p:sp>
      <p:sp>
        <p:nvSpPr>
          <p:cNvPr id="1157" name="四角形 178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r">
              <a:defRPr sz="1300"/>
            </a:lvl1pPr>
          </a:lstStyle>
          <a:p>
            <a:fld id="{D17DF5C7-8E41-4D76-BD9B-6A316B1D107A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7942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ln w="9525"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03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sp>
        <p:nvSpPr>
          <p:cNvPr id="1038" name="Date Placeholder 29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039" name="Footer Placeholder 18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40" name="Slide Number Placeholder 26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043" name="Conten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04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04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4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prstGeom prst="rect">
            <a:avLst/>
          </a:prstGeom>
          <a:ln w="9525"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049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  <a:prstGeom prst="rect">
            <a:avLst/>
          </a:prstGeo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050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051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52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05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056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057" name="Date Placeholder 4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058" name="Footer Placeholder 5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59" name="Slide Number Placeholder 6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062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  <a:prstGeom prst="rect">
            <a:avLst/>
          </a:prstGeo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063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  <a:prstGeom prst="rect">
            <a:avLst/>
          </a:prstGeo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064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  <a:prstGeom prst="rect">
            <a:avLst/>
          </a:prstGeo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065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  <a:prstGeom prst="rect">
            <a:avLst/>
          </a:prstGeo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066" name="Date Placeholder 6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067" name="Footer Placeholder 7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68" name="Slide Number Placeholder 8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  <a:prstGeom prst="rect">
            <a:avLst/>
          </a:prstGeo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071" name="Date Placeholder 2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072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73" name="Slide Number Placeholder 4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Date Placeholder 1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076" name="Footer Placeholder 2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77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  <a:prstGeom prst="rect">
            <a:avLst/>
          </a:prstGeo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080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  <a:prstGeom prst="rect">
            <a:avLst/>
          </a:prstGeo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081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  <a:prstGeom prst="rect">
            <a:avLst/>
          </a:prstGeo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082" name="Date Placeholder 4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083" name="Footer Placeholder 5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84" name="Slide Number Placeholder 6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87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88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  <a:prstGeom prst="rect">
            <a:avLst/>
          </a:prstGeo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089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  <a:prstGeom prst="rect">
            <a:avLst/>
          </a:prstGeo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1090" name="Date Placeholder 4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091" name="Footer Placeholder 5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9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9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1094" name="Freeform 9"/>
          <p:cNvSpPr/>
          <p:nvPr/>
        </p:nvSpPr>
        <p:spPr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95" name="Freeform 10"/>
          <p:cNvSpPr/>
          <p:nvPr/>
        </p:nvSpPr>
        <p:spPr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098" name="Vertical Text Placeholder 2"/>
          <p:cNvSpPr>
            <a:spLocks noGrp="1"/>
          </p:cNvSpPr>
          <p:nvPr>
            <p:ph type="body" orient="vert" idx="1"/>
          </p:nvPr>
        </p:nvSpPr>
        <p:spPr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099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100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1101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  <a:prstGeom prst="rect">
            <a:avLst/>
          </a:prstGeo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10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1105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106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1107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Freeform 6"/>
          <p:cNvSpPr/>
          <p:nvPr/>
        </p:nvSpPr>
        <p:spPr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6" name="Freeform 7"/>
          <p:cNvSpPr/>
          <p:nvPr/>
        </p:nvSpPr>
        <p:spPr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7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028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029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4E8D65-294A-49C0-BE4A-808C2572D0F2}" type="datetimeFigureOut">
              <a:rPr kumimoji="1" lang="ja-JP" altLang="en-US" smtClean="0"/>
              <a:t>2025/5/29</a:t>
            </a:fld>
            <a:endParaRPr kumimoji="1" lang="ja-JP" altLang="en-US"/>
          </a:p>
        </p:txBody>
      </p:sp>
      <p:sp>
        <p:nvSpPr>
          <p:cNvPr id="1030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031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84BF67C-6FE9-4FDD-BE44-268345425DA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103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033" name="Freeform 11"/>
            <p:cNvSpPr/>
            <p:nvPr/>
          </p:nvSpPr>
          <p:spPr>
            <a:xfrm rot="21435688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034" name="Freeform 12"/>
            <p:cNvSpPr/>
            <p:nvPr/>
          </p:nvSpPr>
          <p:spPr>
            <a:xfrm rot="21435688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1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角丸四角形 5"/>
          <p:cNvSpPr/>
          <p:nvPr/>
        </p:nvSpPr>
        <p:spPr>
          <a:xfrm>
            <a:off x="455696" y="1423555"/>
            <a:ext cx="8352928" cy="4738254"/>
          </a:xfrm>
          <a:prstGeom prst="roundRect">
            <a:avLst>
              <a:gd name="adj" fmla="val 6379"/>
            </a:avLst>
          </a:prstGeom>
          <a:noFill/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36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　　　　　　　　　　</a:t>
            </a:r>
            <a:endParaRPr lang="en-US" altLang="ja-JP" sz="3600" spc="-90" dirty="0">
              <a:solidFill>
                <a:schemeClr val="tx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3600" spc="-9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</a:p>
        </p:txBody>
      </p:sp>
      <p:sp>
        <p:nvSpPr>
          <p:cNvPr id="1149" name="テキスト ボックス 8"/>
          <p:cNvSpPr txBox="1"/>
          <p:nvPr/>
        </p:nvSpPr>
        <p:spPr>
          <a:xfrm>
            <a:off x="654148" y="218881"/>
            <a:ext cx="795602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ja-JP" altLang="en-US" sz="5000" dirty="0">
                <a:solidFill>
                  <a:srgbClr val="FF0000"/>
                </a:solidFill>
                <a:latin typeface="HGP創英角ｺﾞｼｯｸUB" pitchFamily="50" charset="-128"/>
                <a:ea typeface="HGP創英角ｺﾞｼｯｸUB" pitchFamily="50" charset="-128"/>
              </a:rPr>
              <a:t>熱中症</a:t>
            </a:r>
            <a:r>
              <a:rPr kumimoji="1" lang="ja-JP" altLang="en-US" sz="5000" dirty="0">
                <a:latin typeface="HGP創英角ｺﾞｼｯｸUB" pitchFamily="50" charset="-128"/>
                <a:ea typeface="HGP創英角ｺﾞｼｯｸUB" pitchFamily="50" charset="-128"/>
              </a:rPr>
              <a:t>にご注意ください！！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81" y="2425228"/>
            <a:ext cx="3338936" cy="2734907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587" y="4487212"/>
            <a:ext cx="1019725" cy="1508344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816517" y="1977370"/>
            <a:ext cx="4992106" cy="15081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ja-JP" altLang="en-US" sz="38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暑くなってくると熱中症になる人が増えてきます。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3816517" y="3486828"/>
            <a:ext cx="4992106" cy="128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ja-JP" altLang="en-US" sz="38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熱中症を知って、しっかり予防しましょう。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6813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8" grpId="0" animBg="1"/>
      <p:bldP spid="1149" grpId="0"/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テキスト ボックス 8"/>
          <p:cNvSpPr txBox="1"/>
          <p:nvPr/>
        </p:nvSpPr>
        <p:spPr>
          <a:xfrm>
            <a:off x="2147049" y="183873"/>
            <a:ext cx="495360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ja-JP" altLang="en-US" sz="5000" dirty="0">
                <a:solidFill>
                  <a:srgbClr val="FF0000"/>
                </a:solidFill>
                <a:latin typeface="HGP創英角ｺﾞｼｯｸUB" pitchFamily="50" charset="-128"/>
                <a:ea typeface="HGP創英角ｺﾞｼｯｸUB" pitchFamily="50" charset="-128"/>
              </a:rPr>
              <a:t>熱中症</a:t>
            </a:r>
            <a:r>
              <a:rPr kumimoji="1" lang="ja-JP" altLang="en-US" sz="5000" dirty="0">
                <a:latin typeface="HGP創英角ｺﾞｼｯｸUB" pitchFamily="50" charset="-128"/>
                <a:ea typeface="HGP創英角ｺﾞｼｯｸUB" pitchFamily="50" charset="-128"/>
              </a:rPr>
              <a:t>ってなに？</a:t>
            </a:r>
          </a:p>
        </p:txBody>
      </p:sp>
      <p:sp>
        <p:nvSpPr>
          <p:cNvPr id="7" name="角丸四角形吹き出し 6"/>
          <p:cNvSpPr/>
          <p:nvPr/>
        </p:nvSpPr>
        <p:spPr>
          <a:xfrm>
            <a:off x="284116" y="1486037"/>
            <a:ext cx="5972412" cy="4182203"/>
          </a:xfrm>
          <a:prstGeom prst="wedgeRoundRectCallout">
            <a:avLst>
              <a:gd name="adj1" fmla="val 56587"/>
              <a:gd name="adj2" fmla="val 30609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399141" y="1585777"/>
            <a:ext cx="5857387" cy="16465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ja-JP" altLang="en-US" sz="26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高い温度や湿度により体内の水分や塩分のバランスが崩れ、体温の調節機能が働かなくなり、様々な障害をおこす症状のことを</a:t>
            </a:r>
            <a:endParaRPr lang="en-US" altLang="ja-JP" sz="2600" spc="-90" dirty="0">
              <a:solidFill>
                <a:prstClr val="black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399140" y="3256267"/>
            <a:ext cx="5857387" cy="5134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ja-JP" altLang="en-US" sz="26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「</a:t>
            </a:r>
            <a:r>
              <a:rPr lang="ja-JP" altLang="en-US" sz="2600" spc="-90" dirty="0">
                <a:solidFill>
                  <a:srgbClr val="FF0000"/>
                </a:solidFill>
                <a:latin typeface="HGP創英角ｺﾞｼｯｸUB" pitchFamily="50" charset="-128"/>
                <a:ea typeface="HGP創英角ｺﾞｼｯｸUB" pitchFamily="50" charset="-128"/>
              </a:rPr>
              <a:t>熱中症</a:t>
            </a:r>
            <a:r>
              <a:rPr lang="ja-JP" altLang="en-US" sz="26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」といいます。</a:t>
            </a:r>
            <a:endParaRPr lang="en-US" altLang="ja-JP" sz="2600" spc="-90" dirty="0">
              <a:solidFill>
                <a:prstClr val="black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409532" y="4017262"/>
            <a:ext cx="5857387" cy="11807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ja-JP" altLang="en-US" sz="26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「</a:t>
            </a:r>
            <a:r>
              <a:rPr lang="ja-JP" altLang="en-US" sz="2600" spc="-90" dirty="0">
                <a:solidFill>
                  <a:srgbClr val="FF0000"/>
                </a:solidFill>
                <a:latin typeface="HGP創英角ｺﾞｼｯｸUB" pitchFamily="50" charset="-128"/>
                <a:ea typeface="HGP創英角ｺﾞｼｯｸUB" pitchFamily="50" charset="-128"/>
              </a:rPr>
              <a:t>熱中症</a:t>
            </a:r>
            <a:r>
              <a:rPr lang="ja-JP" altLang="en-US" sz="26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」は屋外に限らず、屋内でも発症しますので、自宅にいる時も注意が必要です。</a:t>
            </a:r>
            <a:endParaRPr lang="en-US" altLang="ja-JP" sz="2600" spc="-90" dirty="0">
              <a:solidFill>
                <a:prstClr val="black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935" y="3553690"/>
            <a:ext cx="2282447" cy="267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26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9" grpId="0"/>
      <p:bldP spid="7" grpId="0" animBg="1"/>
      <p:bldP spid="5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テキスト ボックス 8"/>
          <p:cNvSpPr txBox="1"/>
          <p:nvPr/>
        </p:nvSpPr>
        <p:spPr>
          <a:xfrm>
            <a:off x="1203798" y="243246"/>
            <a:ext cx="672812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ja-JP" altLang="en-US" sz="5000" dirty="0">
                <a:solidFill>
                  <a:srgbClr val="FF0000"/>
                </a:solidFill>
                <a:latin typeface="HGP創英角ｺﾞｼｯｸUB" pitchFamily="50" charset="-128"/>
                <a:ea typeface="HGP創英角ｺﾞｼｯｸUB" pitchFamily="50" charset="-128"/>
              </a:rPr>
              <a:t>熱中症</a:t>
            </a:r>
            <a:r>
              <a:rPr kumimoji="1" lang="ja-JP" altLang="en-US" sz="5000" dirty="0">
                <a:latin typeface="HGP創英角ｺﾞｼｯｸUB" pitchFamily="50" charset="-128"/>
                <a:ea typeface="HGP創英角ｺﾞｼｯｸUB" pitchFamily="50" charset="-128"/>
              </a:rPr>
              <a:t>ってどんな症状？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289285" y="1814273"/>
            <a:ext cx="5345969" cy="55399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spAutoFit/>
          </a:bodyPr>
          <a:lstStyle/>
          <a:p>
            <a:pPr lvl="0"/>
            <a:r>
              <a:rPr lang="ja-JP" altLang="en-US" sz="30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①めまい、立ちくらみ、筋肉痛</a:t>
            </a:r>
            <a:endParaRPr lang="en-US" altLang="ja-JP" sz="3000" spc="-90" dirty="0">
              <a:solidFill>
                <a:prstClr val="black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89284" y="2542687"/>
            <a:ext cx="5345971" cy="55399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spAutoFit/>
          </a:bodyPr>
          <a:lstStyle/>
          <a:p>
            <a:pPr lvl="0"/>
            <a:r>
              <a:rPr lang="ja-JP" altLang="en-US" sz="30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②頭痛、吐き気、倦怠感</a:t>
            </a:r>
            <a:endParaRPr lang="en-US" altLang="ja-JP" sz="3000" spc="-90" dirty="0">
              <a:solidFill>
                <a:prstClr val="black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289283" y="3301225"/>
            <a:ext cx="5345971" cy="55399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spAutoFit/>
          </a:bodyPr>
          <a:lstStyle/>
          <a:p>
            <a:pPr lvl="0"/>
            <a:r>
              <a:rPr lang="ja-JP" altLang="en-US" sz="30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③意識障害、けいれん、発熱</a:t>
            </a:r>
            <a:endParaRPr lang="en-US" altLang="ja-JP" sz="3000" spc="-90" dirty="0">
              <a:solidFill>
                <a:prstClr val="black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4" name="星 32 3"/>
          <p:cNvSpPr/>
          <p:nvPr/>
        </p:nvSpPr>
        <p:spPr>
          <a:xfrm>
            <a:off x="186945" y="4248834"/>
            <a:ext cx="5550646" cy="1979103"/>
          </a:xfrm>
          <a:prstGeom prst="star32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0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最悪・・・</a:t>
            </a:r>
            <a:endParaRPr lang="en-US" altLang="ja-JP" sz="3000" spc="-90" dirty="0">
              <a:solidFill>
                <a:prstClr val="black"/>
              </a:solidFill>
              <a:latin typeface="HGP創英角ｺﾞｼｯｸUB" pitchFamily="50" charset="-128"/>
              <a:ea typeface="HGP創英角ｺﾞｼｯｸUB" pitchFamily="50" charset="-128"/>
            </a:endParaRPr>
          </a:p>
          <a:p>
            <a:pPr algn="ctr"/>
            <a:r>
              <a:rPr lang="ja-JP" altLang="en-US" sz="3000" spc="-90" dirty="0">
                <a:solidFill>
                  <a:srgbClr val="FF0000"/>
                </a:solidFill>
                <a:latin typeface="HGP創英角ｺﾞｼｯｸUB" pitchFamily="50" charset="-128"/>
                <a:ea typeface="HGP創英角ｺﾞｼｯｸUB" pitchFamily="50" charset="-128"/>
              </a:rPr>
              <a:t>死亡</a:t>
            </a:r>
            <a:r>
              <a:rPr lang="ja-JP" altLang="en-US" sz="30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の場合も・・・</a:t>
            </a:r>
            <a:endParaRPr kumimoji="1" lang="ja-JP" altLang="en-US" sz="3000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240" y="2819686"/>
            <a:ext cx="2924175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6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9" grpId="0"/>
      <p:bldP spid="5" grpId="0" animBg="1"/>
      <p:bldP spid="13" grpId="0" animBg="1"/>
      <p:bldP spid="14" grpId="0" animBg="1"/>
      <p:bldP spid="4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テキスト ボックス 8"/>
          <p:cNvSpPr txBox="1"/>
          <p:nvPr/>
        </p:nvSpPr>
        <p:spPr>
          <a:xfrm>
            <a:off x="563084" y="176638"/>
            <a:ext cx="806502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ja-JP" altLang="en-US" sz="5000" dirty="0">
                <a:solidFill>
                  <a:srgbClr val="FF0000"/>
                </a:solidFill>
                <a:latin typeface="HGP創英角ｺﾞｼｯｸUB" pitchFamily="50" charset="-128"/>
                <a:ea typeface="HGP創英角ｺﾞｼｯｸUB" pitchFamily="50" charset="-128"/>
              </a:rPr>
              <a:t>熱中症</a:t>
            </a:r>
            <a:r>
              <a:rPr kumimoji="1" lang="ja-JP" altLang="en-US" sz="5000" dirty="0">
                <a:latin typeface="HGP創英角ｺﾞｼｯｸUB" pitchFamily="50" charset="-128"/>
                <a:ea typeface="HGP創英角ｺﾞｼｯｸUB" pitchFamily="50" charset="-128"/>
              </a:rPr>
              <a:t>がおきやすい場所は？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716" y="4966572"/>
            <a:ext cx="3953853" cy="1549170"/>
          </a:xfrm>
          <a:prstGeom prst="rect">
            <a:avLst/>
          </a:prstGeom>
        </p:spPr>
      </p:pic>
      <p:grpSp>
        <p:nvGrpSpPr>
          <p:cNvPr id="3" name="グループ化 2"/>
          <p:cNvGrpSpPr/>
          <p:nvPr/>
        </p:nvGrpSpPr>
        <p:grpSpPr>
          <a:xfrm>
            <a:off x="2499360" y="3124673"/>
            <a:ext cx="4159893" cy="784830"/>
            <a:chOff x="3121169" y="3262902"/>
            <a:chExt cx="3538086" cy="784830"/>
          </a:xfrm>
        </p:grpSpPr>
        <p:sp>
          <p:nvSpPr>
            <p:cNvPr id="13" name="正方形/長方形 12"/>
            <p:cNvSpPr/>
            <p:nvPr/>
          </p:nvSpPr>
          <p:spPr>
            <a:xfrm>
              <a:off x="3121169" y="3262902"/>
              <a:ext cx="3538086" cy="784830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 anchorCtr="0">
              <a:spAutoFit/>
            </a:bodyPr>
            <a:lstStyle/>
            <a:p>
              <a:pPr lvl="0" algn="ctr"/>
              <a:r>
                <a:rPr lang="ja-JP" altLang="en-US" sz="4500" spc="-90" dirty="0">
                  <a:solidFill>
                    <a:prstClr val="black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路　　上</a:t>
              </a:r>
              <a:endParaRPr lang="en-US" altLang="ja-JP" sz="45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endParaRPr>
            </a:p>
          </p:txBody>
        </p:sp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0156" y="3337167"/>
              <a:ext cx="840067" cy="679404"/>
            </a:xfrm>
            <a:prstGeom prst="rect">
              <a:avLst/>
            </a:prstGeom>
          </p:spPr>
        </p:pic>
      </p:grpSp>
      <p:grpSp>
        <p:nvGrpSpPr>
          <p:cNvPr id="5" name="グループ化 4"/>
          <p:cNvGrpSpPr/>
          <p:nvPr/>
        </p:nvGrpSpPr>
        <p:grpSpPr>
          <a:xfrm>
            <a:off x="2499360" y="3983362"/>
            <a:ext cx="4159895" cy="784830"/>
            <a:chOff x="2531941" y="4110958"/>
            <a:chExt cx="4127314" cy="784830"/>
          </a:xfrm>
        </p:grpSpPr>
        <p:sp>
          <p:nvSpPr>
            <p:cNvPr id="14" name="正方形/長方形 13"/>
            <p:cNvSpPr/>
            <p:nvPr/>
          </p:nvSpPr>
          <p:spPr>
            <a:xfrm>
              <a:off x="2531941" y="4110958"/>
              <a:ext cx="4127314" cy="784830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>
              <a:spAutoFit/>
            </a:bodyPr>
            <a:lstStyle/>
            <a:p>
              <a:pPr lvl="0" algn="ctr"/>
              <a:r>
                <a:rPr lang="ja-JP" altLang="en-US" sz="4500" spc="-90" dirty="0">
                  <a:solidFill>
                    <a:prstClr val="black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競技場等</a:t>
              </a:r>
              <a:endParaRPr lang="en-US" altLang="ja-JP" sz="45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endParaRPr>
            </a:p>
          </p:txBody>
        </p:sp>
        <p:pic>
          <p:nvPicPr>
            <p:cNvPr id="16" name="図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0156" y="4152946"/>
              <a:ext cx="854132" cy="673696"/>
            </a:xfrm>
            <a:prstGeom prst="rect">
              <a:avLst/>
            </a:prstGeom>
          </p:spPr>
        </p:pic>
      </p:grpSp>
      <p:grpSp>
        <p:nvGrpSpPr>
          <p:cNvPr id="2" name="グループ化 1"/>
          <p:cNvGrpSpPr/>
          <p:nvPr/>
        </p:nvGrpSpPr>
        <p:grpSpPr>
          <a:xfrm>
            <a:off x="353414" y="4811641"/>
            <a:ext cx="3852826" cy="1752127"/>
            <a:chOff x="130995" y="2348213"/>
            <a:chExt cx="6207508" cy="1961643"/>
          </a:xfrm>
        </p:grpSpPr>
        <p:sp>
          <p:nvSpPr>
            <p:cNvPr id="11" name="角丸四角形吹き出し 10"/>
            <p:cNvSpPr/>
            <p:nvPr/>
          </p:nvSpPr>
          <p:spPr>
            <a:xfrm>
              <a:off x="130995" y="2467903"/>
              <a:ext cx="5972413" cy="1841953"/>
            </a:xfrm>
            <a:prstGeom prst="wedgeRoundRectCallout">
              <a:avLst>
                <a:gd name="adj1" fmla="val 62542"/>
                <a:gd name="adj2" fmla="val 1772"/>
                <a:gd name="adj3" fmla="val 16667"/>
              </a:avLst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/>
            <p:cNvSpPr/>
            <p:nvPr/>
          </p:nvSpPr>
          <p:spPr>
            <a:xfrm>
              <a:off x="246020" y="2348213"/>
              <a:ext cx="6092483" cy="19616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ja-JP" altLang="en-US" sz="3500" spc="-90" dirty="0">
                  <a:solidFill>
                    <a:prstClr val="black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住宅でも熱中症はおきるので注意</a:t>
              </a:r>
              <a:r>
                <a:rPr lang="en-US" altLang="ja-JP" sz="3500" spc="-90" dirty="0">
                  <a:solidFill>
                    <a:prstClr val="black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‼</a:t>
              </a:r>
            </a:p>
          </p:txBody>
        </p:sp>
      </p:grpSp>
      <p:sp>
        <p:nvSpPr>
          <p:cNvPr id="17" name="星 32 16"/>
          <p:cNvSpPr/>
          <p:nvPr/>
        </p:nvSpPr>
        <p:spPr>
          <a:xfrm>
            <a:off x="1822158" y="1084746"/>
            <a:ext cx="5550646" cy="1979103"/>
          </a:xfrm>
          <a:prstGeom prst="star32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7000" spc="-90" dirty="0">
                <a:solidFill>
                  <a:srgbClr val="FF0000"/>
                </a:solidFill>
                <a:latin typeface="HGP創英角ｺﾞｼｯｸUB" pitchFamily="50" charset="-128"/>
                <a:ea typeface="HGP創英角ｺﾞｼｯｸUB" pitchFamily="50" charset="-128"/>
              </a:rPr>
              <a:t>住　宅</a:t>
            </a:r>
            <a:endParaRPr kumimoji="1" lang="ja-JP" altLang="en-US" sz="7000" dirty="0">
              <a:solidFill>
                <a:srgbClr val="FF0000"/>
              </a:solidFill>
            </a:endParaRPr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356" y="1631319"/>
            <a:ext cx="1020821" cy="90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008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22222E-6 -4.81481E-6 L 2.22222E-6 -0.07222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9" grpId="0"/>
      <p:bldP spid="17" grpId="0" animBg="1"/>
      <p:bldP spid="1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テキスト ボックス 8"/>
          <p:cNvSpPr txBox="1"/>
          <p:nvPr/>
        </p:nvSpPr>
        <p:spPr>
          <a:xfrm>
            <a:off x="2448190" y="0"/>
            <a:ext cx="398378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ja-JP" altLang="en-US" sz="5000" dirty="0">
                <a:latin typeface="HGP創英角ｺﾞｼｯｸUB" pitchFamily="50" charset="-128"/>
                <a:ea typeface="HGP創英角ｺﾞｼｯｸUB" pitchFamily="50" charset="-128"/>
              </a:rPr>
              <a:t>高齢者の特徴</a:t>
            </a:r>
            <a:endParaRPr kumimoji="1" lang="ja-JP" altLang="en-US" sz="50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grpSp>
        <p:nvGrpSpPr>
          <p:cNvPr id="9" name="グループ化 8"/>
          <p:cNvGrpSpPr/>
          <p:nvPr/>
        </p:nvGrpSpPr>
        <p:grpSpPr>
          <a:xfrm>
            <a:off x="408226" y="1101437"/>
            <a:ext cx="2675960" cy="1302776"/>
            <a:chOff x="130995" y="2348213"/>
            <a:chExt cx="5972412" cy="1961643"/>
          </a:xfrm>
        </p:grpSpPr>
        <p:sp>
          <p:nvSpPr>
            <p:cNvPr id="10" name="角丸四角形吹き出し 9"/>
            <p:cNvSpPr/>
            <p:nvPr/>
          </p:nvSpPr>
          <p:spPr>
            <a:xfrm>
              <a:off x="130995" y="2467903"/>
              <a:ext cx="5972412" cy="1841953"/>
            </a:xfrm>
            <a:prstGeom prst="wedgeRoundRectCallout">
              <a:avLst>
                <a:gd name="adj1" fmla="val 39513"/>
                <a:gd name="adj2" fmla="val 64762"/>
                <a:gd name="adj3" fmla="val 16667"/>
              </a:avLst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246020" y="2348213"/>
              <a:ext cx="5857387" cy="19616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ja-JP" altLang="en-US" sz="3500" spc="-90" dirty="0">
                  <a:solidFill>
                    <a:prstClr val="black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のどの渇きを</a:t>
              </a:r>
              <a:endParaRPr lang="en-US" altLang="ja-JP" sz="35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endParaRPr>
            </a:p>
            <a:p>
              <a:pPr lvl="0"/>
              <a:r>
                <a:rPr lang="ja-JP" altLang="en-US" sz="3500" spc="-90" dirty="0">
                  <a:solidFill>
                    <a:prstClr val="black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感じにくい</a:t>
              </a:r>
              <a:endParaRPr lang="en-US" altLang="ja-JP" sz="35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endParaRPr>
            </a:p>
          </p:txBody>
        </p:sp>
      </p:grpSp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186" y="1962185"/>
            <a:ext cx="2961741" cy="2391606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6045927" y="1071134"/>
            <a:ext cx="2421565" cy="1302776"/>
            <a:chOff x="130995" y="2348213"/>
            <a:chExt cx="5972412" cy="1961643"/>
          </a:xfrm>
        </p:grpSpPr>
        <p:sp>
          <p:nvSpPr>
            <p:cNvPr id="14" name="角丸四角形吹き出し 13"/>
            <p:cNvSpPr/>
            <p:nvPr/>
          </p:nvSpPr>
          <p:spPr>
            <a:xfrm>
              <a:off x="130995" y="2467903"/>
              <a:ext cx="5972412" cy="1841953"/>
            </a:xfrm>
            <a:prstGeom prst="wedgeRoundRectCallout">
              <a:avLst>
                <a:gd name="adj1" fmla="val -55622"/>
                <a:gd name="adj2" fmla="val 68160"/>
                <a:gd name="adj3" fmla="val 16667"/>
              </a:avLst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/>
            <p:cNvSpPr/>
            <p:nvPr/>
          </p:nvSpPr>
          <p:spPr>
            <a:xfrm>
              <a:off x="246020" y="2348213"/>
              <a:ext cx="5857387" cy="19616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ja-JP" altLang="en-US" sz="3500" spc="-90" dirty="0">
                  <a:solidFill>
                    <a:prstClr val="black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暑さを</a:t>
              </a:r>
              <a:endParaRPr lang="en-US" altLang="ja-JP" sz="35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endParaRPr>
            </a:p>
            <a:p>
              <a:pPr lvl="0"/>
              <a:r>
                <a:rPr lang="ja-JP" altLang="en-US" sz="3500" spc="-90" dirty="0">
                  <a:solidFill>
                    <a:prstClr val="black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感じにくい</a:t>
              </a:r>
              <a:endParaRPr lang="en-US" altLang="ja-JP" sz="35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endParaRPr>
            </a:p>
          </p:txBody>
        </p:sp>
      </p:grpSp>
      <p:grpSp>
        <p:nvGrpSpPr>
          <p:cNvPr id="16" name="グループ化 15"/>
          <p:cNvGrpSpPr/>
          <p:nvPr/>
        </p:nvGrpSpPr>
        <p:grpSpPr>
          <a:xfrm>
            <a:off x="408226" y="2769364"/>
            <a:ext cx="2421565" cy="1302776"/>
            <a:chOff x="130995" y="2348213"/>
            <a:chExt cx="5972412" cy="1961643"/>
          </a:xfrm>
        </p:grpSpPr>
        <p:sp>
          <p:nvSpPr>
            <p:cNvPr id="17" name="角丸四角形吹き出し 16"/>
            <p:cNvSpPr/>
            <p:nvPr/>
          </p:nvSpPr>
          <p:spPr>
            <a:xfrm>
              <a:off x="130995" y="2467903"/>
              <a:ext cx="5972412" cy="1841953"/>
            </a:xfrm>
            <a:prstGeom prst="wedgeRoundRectCallout">
              <a:avLst>
                <a:gd name="adj1" fmla="val 62380"/>
                <a:gd name="adj2" fmla="val 25689"/>
                <a:gd name="adj3" fmla="val 16667"/>
              </a:avLst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/>
            <p:cNvSpPr/>
            <p:nvPr/>
          </p:nvSpPr>
          <p:spPr>
            <a:xfrm>
              <a:off x="246020" y="2348213"/>
              <a:ext cx="5857387" cy="19616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ja-JP" altLang="en-US" sz="3500" spc="-90" dirty="0">
                  <a:solidFill>
                    <a:prstClr val="black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汗を</a:t>
              </a:r>
              <a:endParaRPr lang="en-US" altLang="ja-JP" sz="35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endParaRPr>
            </a:p>
            <a:p>
              <a:pPr lvl="0"/>
              <a:r>
                <a:rPr lang="ja-JP" altLang="en-US" sz="3500" spc="-90" dirty="0">
                  <a:solidFill>
                    <a:prstClr val="black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かきにくい</a:t>
              </a:r>
              <a:endParaRPr lang="en-US" altLang="ja-JP" sz="35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endParaRPr>
            </a:p>
          </p:txBody>
        </p:sp>
      </p:grpSp>
      <p:sp>
        <p:nvSpPr>
          <p:cNvPr id="19" name="正方形/長方形 18"/>
          <p:cNvSpPr/>
          <p:nvPr/>
        </p:nvSpPr>
        <p:spPr>
          <a:xfrm>
            <a:off x="454864" y="4484706"/>
            <a:ext cx="8397515" cy="193899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spAutoFit/>
          </a:bodyPr>
          <a:lstStyle/>
          <a:p>
            <a:pPr lvl="0"/>
            <a:r>
              <a:rPr lang="ja-JP" altLang="en-US" sz="40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体温を下げるための体の反応が弱くなっており、自覚がないのに</a:t>
            </a:r>
            <a:r>
              <a:rPr lang="ja-JP" altLang="en-US" sz="4000" spc="-90" dirty="0">
                <a:solidFill>
                  <a:srgbClr val="FF0000"/>
                </a:solidFill>
                <a:latin typeface="HGP創英角ｺﾞｼｯｸUB" pitchFamily="50" charset="-128"/>
                <a:ea typeface="HGP創英角ｺﾞｼｯｸUB" pitchFamily="50" charset="-128"/>
              </a:rPr>
              <a:t>熱中症</a:t>
            </a:r>
            <a:r>
              <a:rPr lang="ja-JP" altLang="en-US" sz="40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rPr>
              <a:t>になる危険がある</a:t>
            </a:r>
            <a:endParaRPr lang="en-US" altLang="ja-JP" sz="4000" spc="-90" dirty="0">
              <a:solidFill>
                <a:prstClr val="black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960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9" grpId="0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テキスト ボックス 8"/>
          <p:cNvSpPr txBox="1"/>
          <p:nvPr/>
        </p:nvSpPr>
        <p:spPr>
          <a:xfrm>
            <a:off x="811100" y="246829"/>
            <a:ext cx="735970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ja-JP" altLang="en-US" sz="5000" dirty="0">
                <a:solidFill>
                  <a:srgbClr val="FF0000"/>
                </a:solidFill>
                <a:latin typeface="HGP創英角ｺﾞｼｯｸUB" pitchFamily="50" charset="-128"/>
                <a:ea typeface="HGP創英角ｺﾞｼｯｸUB" pitchFamily="50" charset="-128"/>
              </a:rPr>
              <a:t>熱中症</a:t>
            </a:r>
            <a:r>
              <a:rPr kumimoji="1" lang="ja-JP" altLang="en-US" sz="5000" dirty="0">
                <a:latin typeface="HGP創英角ｺﾞｼｯｸUB" pitchFamily="50" charset="-128"/>
                <a:ea typeface="HGP創英角ｺﾞｼｯｸUB" pitchFamily="50" charset="-128"/>
              </a:rPr>
              <a:t>にならないために①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0" y="1264318"/>
            <a:ext cx="2880000" cy="2918083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795" y="1264318"/>
            <a:ext cx="2880000" cy="2572048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795" y="3949549"/>
            <a:ext cx="2880000" cy="2832159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0" y="4338116"/>
            <a:ext cx="2880000" cy="235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072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テキスト ボックス 8"/>
          <p:cNvSpPr txBox="1"/>
          <p:nvPr/>
        </p:nvSpPr>
        <p:spPr>
          <a:xfrm>
            <a:off x="811100" y="246829"/>
            <a:ext cx="735970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ja-JP" altLang="en-US" sz="5000" dirty="0">
                <a:solidFill>
                  <a:srgbClr val="FF0000"/>
                </a:solidFill>
                <a:latin typeface="HGP創英角ｺﾞｼｯｸUB" pitchFamily="50" charset="-128"/>
                <a:ea typeface="HGP創英角ｺﾞｼｯｸUB" pitchFamily="50" charset="-128"/>
              </a:rPr>
              <a:t>熱中症</a:t>
            </a:r>
            <a:r>
              <a:rPr kumimoji="1" lang="ja-JP" altLang="en-US" sz="5000" dirty="0">
                <a:latin typeface="HGP創英角ｺﾞｼｯｸUB" pitchFamily="50" charset="-128"/>
                <a:ea typeface="HGP創英角ｺﾞｼｯｸUB" pitchFamily="50" charset="-128"/>
              </a:rPr>
              <a:t>にならないために②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0" y="1264318"/>
            <a:ext cx="2880000" cy="2918083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22" y="3978000"/>
            <a:ext cx="2944110" cy="28800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975" y="1307107"/>
            <a:ext cx="3286833" cy="2670893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523" y="4202541"/>
            <a:ext cx="2757736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726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テキスト ボックス 8"/>
          <p:cNvSpPr txBox="1"/>
          <p:nvPr/>
        </p:nvSpPr>
        <p:spPr>
          <a:xfrm>
            <a:off x="811100" y="246829"/>
            <a:ext cx="735970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ja-JP" altLang="en-US" sz="5000" dirty="0">
                <a:solidFill>
                  <a:srgbClr val="FF0000"/>
                </a:solidFill>
                <a:latin typeface="HGP創英角ｺﾞｼｯｸUB" pitchFamily="50" charset="-128"/>
                <a:ea typeface="HGP創英角ｺﾞｼｯｸUB" pitchFamily="50" charset="-128"/>
              </a:rPr>
              <a:t>熱中症</a:t>
            </a:r>
            <a:r>
              <a:rPr kumimoji="1" lang="ja-JP" altLang="en-US" sz="5000" dirty="0">
                <a:latin typeface="HGP創英角ｺﾞｼｯｸUB" pitchFamily="50" charset="-128"/>
                <a:ea typeface="HGP創英角ｺﾞｼｯｸUB" pitchFamily="50" charset="-128"/>
              </a:rPr>
              <a:t>にならないために③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0" y="1264318"/>
            <a:ext cx="2880000" cy="2918083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788" y="3988603"/>
            <a:ext cx="2870384" cy="28800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788" y="1054965"/>
            <a:ext cx="2733248" cy="28800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0" y="3881327"/>
            <a:ext cx="3166409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7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テキスト ボックス 8"/>
          <p:cNvSpPr txBox="1"/>
          <p:nvPr/>
        </p:nvSpPr>
        <p:spPr>
          <a:xfrm>
            <a:off x="1844750" y="198674"/>
            <a:ext cx="526618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ja-JP" altLang="en-US" sz="5000" dirty="0">
                <a:solidFill>
                  <a:srgbClr val="FF0000"/>
                </a:solidFill>
                <a:latin typeface="HGP創英角ｺﾞｼｯｸUB" pitchFamily="50" charset="-128"/>
                <a:ea typeface="HGP創英角ｺﾞｼｯｸUB" pitchFamily="50" charset="-128"/>
              </a:rPr>
              <a:t>熱中症</a:t>
            </a:r>
            <a:r>
              <a:rPr kumimoji="1" lang="ja-JP" altLang="en-US" sz="5000" dirty="0">
                <a:latin typeface="HGP創英角ｺﾞｼｯｸUB" pitchFamily="50" charset="-128"/>
                <a:ea typeface="HGP創英角ｺﾞｼｯｸUB" pitchFamily="50" charset="-128"/>
              </a:rPr>
              <a:t>の応急手当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084" y="1371210"/>
            <a:ext cx="3915515" cy="4493645"/>
          </a:xfrm>
          <a:prstGeom prst="rect">
            <a:avLst/>
          </a:prstGeom>
        </p:spPr>
      </p:pic>
      <p:grpSp>
        <p:nvGrpSpPr>
          <p:cNvPr id="7" name="グループ化 6"/>
          <p:cNvGrpSpPr/>
          <p:nvPr/>
        </p:nvGrpSpPr>
        <p:grpSpPr>
          <a:xfrm>
            <a:off x="418617" y="1278082"/>
            <a:ext cx="2675960" cy="1302776"/>
            <a:chOff x="130995" y="2348213"/>
            <a:chExt cx="5972412" cy="1961643"/>
          </a:xfrm>
        </p:grpSpPr>
        <p:sp>
          <p:nvSpPr>
            <p:cNvPr id="8" name="角丸四角形吹き出し 7"/>
            <p:cNvSpPr/>
            <p:nvPr/>
          </p:nvSpPr>
          <p:spPr>
            <a:xfrm>
              <a:off x="130995" y="2467903"/>
              <a:ext cx="5972412" cy="1841953"/>
            </a:xfrm>
            <a:prstGeom prst="wedgeRoundRectCallout">
              <a:avLst>
                <a:gd name="adj1" fmla="val 39513"/>
                <a:gd name="adj2" fmla="val 64762"/>
                <a:gd name="adj3" fmla="val 16667"/>
              </a:avLst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246020" y="2348213"/>
              <a:ext cx="5857387" cy="19616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ja-JP" altLang="en-US" sz="3500" spc="-90" dirty="0">
                  <a:solidFill>
                    <a:prstClr val="black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涼しい場所や日陰へ移動</a:t>
              </a:r>
              <a:endParaRPr lang="en-US" altLang="ja-JP" sz="35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endParaRPr>
            </a:p>
          </p:txBody>
        </p:sp>
      </p:grpSp>
      <p:grpSp>
        <p:nvGrpSpPr>
          <p:cNvPr id="12" name="グループ化 11"/>
          <p:cNvGrpSpPr/>
          <p:nvPr/>
        </p:nvGrpSpPr>
        <p:grpSpPr>
          <a:xfrm>
            <a:off x="3858064" y="1969214"/>
            <a:ext cx="4787172" cy="1302776"/>
            <a:chOff x="130995" y="2348213"/>
            <a:chExt cx="5972412" cy="1961643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130995" y="2467903"/>
              <a:ext cx="5972412" cy="1841953"/>
            </a:xfrm>
            <a:prstGeom prst="wedgeRoundRectCallout">
              <a:avLst>
                <a:gd name="adj1" fmla="val -27290"/>
                <a:gd name="adj2" fmla="val 97889"/>
                <a:gd name="adj3" fmla="val 16667"/>
              </a:avLst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/>
            <p:cNvSpPr/>
            <p:nvPr/>
          </p:nvSpPr>
          <p:spPr>
            <a:xfrm>
              <a:off x="246020" y="2348213"/>
              <a:ext cx="5857387" cy="19616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ja-JP" altLang="en-US" sz="3500" spc="-90" dirty="0">
                  <a:solidFill>
                    <a:prstClr val="black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エアコン、扇風機、うちわなどで体を冷やす</a:t>
              </a:r>
              <a:endParaRPr lang="en-US" altLang="ja-JP" sz="35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endParaRPr>
            </a:p>
          </p:txBody>
        </p:sp>
      </p:grpSp>
      <p:grpSp>
        <p:nvGrpSpPr>
          <p:cNvPr id="15" name="グループ化 14"/>
          <p:cNvGrpSpPr/>
          <p:nvPr/>
        </p:nvGrpSpPr>
        <p:grpSpPr>
          <a:xfrm>
            <a:off x="310447" y="3823855"/>
            <a:ext cx="2675960" cy="2442312"/>
            <a:chOff x="130995" y="2348213"/>
            <a:chExt cx="5972412" cy="1961643"/>
          </a:xfrm>
        </p:grpSpPr>
        <p:sp>
          <p:nvSpPr>
            <p:cNvPr id="16" name="角丸四角形吹き出し 15"/>
            <p:cNvSpPr/>
            <p:nvPr/>
          </p:nvSpPr>
          <p:spPr>
            <a:xfrm>
              <a:off x="130995" y="2467903"/>
              <a:ext cx="5972412" cy="1841953"/>
            </a:xfrm>
            <a:prstGeom prst="wedgeRoundRectCallout">
              <a:avLst>
                <a:gd name="adj1" fmla="val 67859"/>
                <a:gd name="adj2" fmla="val 4626"/>
                <a:gd name="adj3" fmla="val 16667"/>
              </a:avLst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正方形/長方形 16"/>
            <p:cNvSpPr/>
            <p:nvPr/>
          </p:nvSpPr>
          <p:spPr>
            <a:xfrm>
              <a:off x="246019" y="2348213"/>
              <a:ext cx="5857388" cy="19616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ja-JP" altLang="en-US" sz="3100" spc="-90" dirty="0">
                  <a:solidFill>
                    <a:prstClr val="black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首の周り、脇の下、太もものつけねなど太い血管を冷やす</a:t>
              </a:r>
              <a:endParaRPr lang="en-US" altLang="ja-JP" sz="31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endParaRPr>
            </a:p>
          </p:txBody>
        </p:sp>
      </p:grpSp>
      <p:grpSp>
        <p:nvGrpSpPr>
          <p:cNvPr id="18" name="グループ化 17"/>
          <p:cNvGrpSpPr/>
          <p:nvPr/>
        </p:nvGrpSpPr>
        <p:grpSpPr>
          <a:xfrm>
            <a:off x="6297749" y="3823855"/>
            <a:ext cx="2675960" cy="2442312"/>
            <a:chOff x="130995" y="2348213"/>
            <a:chExt cx="5972412" cy="1961643"/>
          </a:xfrm>
        </p:grpSpPr>
        <p:sp>
          <p:nvSpPr>
            <p:cNvPr id="19" name="角丸四角形吹き出し 18"/>
            <p:cNvSpPr/>
            <p:nvPr/>
          </p:nvSpPr>
          <p:spPr>
            <a:xfrm>
              <a:off x="130995" y="2467903"/>
              <a:ext cx="5972412" cy="1841953"/>
            </a:xfrm>
            <a:prstGeom prst="wedgeRoundRectCallout">
              <a:avLst>
                <a:gd name="adj1" fmla="val -64942"/>
                <a:gd name="adj2" fmla="val 12329"/>
                <a:gd name="adj3" fmla="val 16667"/>
              </a:avLst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/>
            <p:cNvSpPr/>
            <p:nvPr/>
          </p:nvSpPr>
          <p:spPr>
            <a:xfrm>
              <a:off x="246019" y="2348213"/>
              <a:ext cx="5857388" cy="19616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ja-JP" altLang="en-US" sz="3100" spc="-90" dirty="0">
                  <a:solidFill>
                    <a:prstClr val="black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飲めるようであれば水分をこまめに取らせる</a:t>
              </a:r>
              <a:endParaRPr lang="en-US" altLang="ja-JP" sz="3100" spc="-90" dirty="0">
                <a:solidFill>
                  <a:prstClr val="black"/>
                </a:solidFill>
                <a:latin typeface="HGP創英角ｺﾞｼｯｸUB" pitchFamily="50" charset="-128"/>
                <a:ea typeface="HGP創英角ｺﾞｼｯｸUB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506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リゾート">
  <a:themeElements>
    <a:clrScheme name="リゾート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リゾート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リゾート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  <a:tileRect/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  <a:tileRect/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  <a:tileRect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4400</TotalTime>
  <Words>834</Words>
  <Application>Microsoft Office PowerPoint</Application>
  <PresentationFormat>画面に合わせる (4:3)</PresentationFormat>
  <Paragraphs>85</Paragraphs>
  <Slides>9</Slides>
  <Notes>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4" baseType="lpstr">
      <vt:lpstr>HGP創英角ｺﾞｼｯｸUB</vt:lpstr>
      <vt:lpstr>Calibri</vt:lpstr>
      <vt:lpstr>Constantia</vt:lpstr>
      <vt:lpstr>Wingdings 2</vt:lpstr>
      <vt:lpstr>リゾート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熱中症にご注意ください！</dc:title>
  <dc:creator>札幌市消防局</dc:creator>
  <cp:lastModifiedBy>日詰 妙子</cp:lastModifiedBy>
  <cp:revision>2</cp:revision>
  <cp:lastPrinted>2014-06-20T02:48:43Z</cp:lastPrinted>
  <dcterms:created xsi:type="dcterms:W3CDTF">2014-04-21T08:19:29Z</dcterms:created>
  <dcterms:modified xsi:type="dcterms:W3CDTF">2025-05-29T09:22:39Z</dcterms:modified>
</cp:coreProperties>
</file>